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491" r:id="rId3"/>
    <p:sldId id="648" r:id="rId4"/>
    <p:sldId id="632" r:id="rId5"/>
    <p:sldId id="653" r:id="rId6"/>
    <p:sldId id="621" r:id="rId7"/>
    <p:sldId id="623" r:id="rId8"/>
    <p:sldId id="625" r:id="rId9"/>
    <p:sldId id="626" r:id="rId10"/>
    <p:sldId id="627" r:id="rId11"/>
    <p:sldId id="649" r:id="rId12"/>
    <p:sldId id="652" r:id="rId13"/>
    <p:sldId id="575" r:id="rId14"/>
    <p:sldId id="650" r:id="rId15"/>
    <p:sldId id="639" r:id="rId16"/>
    <p:sldId id="647" r:id="rId17"/>
    <p:sldId id="577" r:id="rId18"/>
    <p:sldId id="578" r:id="rId19"/>
    <p:sldId id="597" r:id="rId20"/>
    <p:sldId id="601" r:id="rId21"/>
    <p:sldId id="594" r:id="rId22"/>
    <p:sldId id="651" r:id="rId23"/>
    <p:sldId id="600" r:id="rId24"/>
    <p:sldId id="643" r:id="rId25"/>
    <p:sldId id="644" r:id="rId26"/>
    <p:sldId id="583" r:id="rId27"/>
    <p:sldId id="584" r:id="rId28"/>
    <p:sldId id="560" r:id="rId29"/>
    <p:sldId id="645" r:id="rId30"/>
    <p:sldId id="64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6" d="100"/>
          <a:sy n="116" d="100"/>
        </p:scale>
        <p:origin x="15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38708-96D3-4F4F-9A3E-A84F5B675038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0E232-92DC-4185-8B85-47CD100DB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01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3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3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1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gradFill>
          <a:gsLst>
            <a:gs pos="74000">
              <a:schemeClr val="bg1">
                <a:lumMod val="85000"/>
              </a:schemeClr>
            </a:gs>
            <a:gs pos="0">
              <a:schemeClr val="bg1">
                <a:tint val="40000"/>
                <a:satMod val="35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8264" y="255"/>
            <a:ext cx="2195736" cy="516644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6541383"/>
            <a:ext cx="9129702" cy="294204"/>
          </a:xfrm>
          <a:prstGeom prst="rect">
            <a:avLst/>
          </a:prstGeom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488668"/>
            <a:ext cx="9129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КГКСУ «Центр оценки качества образования»                        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coko24.ru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2-46-00-29, 2-04-04-33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7504-BD46-4D9F-840F-8132DFA4036C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2.pn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2.pn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6.png"/><Relationship Id="rId5" Type="http://schemas.openxmlformats.org/officeDocument/2006/relationships/image" Target="../media/image32.pn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1"/>
            </a:gs>
            <a:gs pos="0">
              <a:schemeClr val="bg1">
                <a:tint val="40000"/>
                <a:satMod val="35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6"/>
          <p:cNvSpPr txBox="1">
            <a:spLocks/>
          </p:cNvSpPr>
          <p:nvPr/>
        </p:nvSpPr>
        <p:spPr>
          <a:xfrm>
            <a:off x="395536" y="1593505"/>
            <a:ext cx="4968551" cy="114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Правила заполнения бланков ЕГЭ.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-71843"/>
            <a:ext cx="4139952" cy="6929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28" y="2603607"/>
            <a:ext cx="1705528" cy="9854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1282064" y="402785"/>
            <a:ext cx="3938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КГКСУ «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Центр оценки качества образования»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86" y="402785"/>
            <a:ext cx="768410" cy="7621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62671" y="55172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Красноярск, 2024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70" y="332656"/>
            <a:ext cx="8424936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4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часть бланка </a:t>
            </a:r>
            <a:r>
              <a:rPr lang="ru-RU" sz="2049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</a:p>
          <a:p>
            <a:pPr algn="ctr"/>
            <a:endParaRPr lang="ru-RU" sz="2049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2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организатором </a:t>
            </a:r>
            <a:r>
              <a:rPr lang="ru-RU" sz="182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sz="182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удаления участника или в случае, когда участник не закончил экзамен по уважительной причине. </a:t>
            </a:r>
            <a:endParaRPr lang="ru-RU" sz="182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2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049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88865"/>
            <a:ext cx="7828531" cy="14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8570" y="3673581"/>
            <a:ext cx="8964488" cy="9329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821" b="1" dirty="0">
                <a:solidFill>
                  <a:schemeClr val="tx2">
                    <a:lumMod val="50000"/>
                  </a:schemeClr>
                </a:solidFill>
              </a:rPr>
              <a:t>ВАЖНО!!! </a:t>
            </a:r>
            <a:r>
              <a:rPr lang="ru-RU" sz="1821" b="1" u="sng" dirty="0">
                <a:solidFill>
                  <a:schemeClr val="tx2">
                    <a:lumMod val="50000"/>
                  </a:schemeClr>
                </a:solidFill>
              </a:rPr>
              <a:t>Одновременно два поля НЕ ЗАПОЛНЯЮТСЯ</a:t>
            </a:r>
            <a:r>
              <a:rPr lang="ru-RU" sz="1821" b="1" dirty="0">
                <a:solidFill>
                  <a:schemeClr val="tx2">
                    <a:lumMod val="50000"/>
                  </a:schemeClr>
                </a:solidFill>
              </a:rPr>
              <a:t>. Отметка ставится либо в поле «Удален с экзамена в связи с нарушением порядка проведения ЕГЭ», либо «Не завершил экзамен по объективным причинам». </a:t>
            </a:r>
          </a:p>
        </p:txBody>
      </p:sp>
      <p:sp>
        <p:nvSpPr>
          <p:cNvPr id="4" name="Умножение 3"/>
          <p:cNvSpPr/>
          <p:nvPr/>
        </p:nvSpPr>
        <p:spPr>
          <a:xfrm>
            <a:off x="2915816" y="2314684"/>
            <a:ext cx="288032" cy="288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4129" y="2096852"/>
            <a:ext cx="3672408" cy="834480"/>
          </a:xfrm>
          <a:prstGeom prst="ellipse">
            <a:avLst/>
          </a:prstGeom>
          <a:noFill/>
          <a:ln w="952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24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941168"/>
            <a:ext cx="7058467" cy="9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4ege.ru/uploads/posts/2022-02/1644957820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30" y="636391"/>
            <a:ext cx="4015523" cy="57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00067" y="247621"/>
            <a:ext cx="408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 устного экзамена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Бланк регистрации КЕГЭ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645024"/>
            <a:ext cx="381642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поле для подписи ответственного организатора о соответствии контрольной суммы на станции КЕГЭ и бланке регистрации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424"/>
            <a:ext cx="4246733" cy="324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3545"/>
            <a:ext cx="4225109" cy="232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692312" y="4369158"/>
            <a:ext cx="1416797" cy="4761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170849" y="4607255"/>
            <a:ext cx="8331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4ege.ru/uploads/posts/2022-02/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33" y="476672"/>
            <a:ext cx="4251735" cy="601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9760"/>
            <a:ext cx="3610744" cy="481747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1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80728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 1 предназначен для записи результатов выполнения заданий с кратким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ответом; </a:t>
            </a:r>
          </a:p>
          <a:p>
            <a:pPr marL="3600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144" indent="-195144" algn="just">
              <a:buFont typeface="Wingdings" panose="05000000000000000000" pitchFamily="2" charset="2"/>
              <a:buChar char="ü"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раткий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записывается справа от номера задания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95144" indent="-195144" algn="just">
              <a:buFont typeface="Wingdings" panose="05000000000000000000" pitchFamily="2" charset="2"/>
              <a:buChar char="ü"/>
            </a:pP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твет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в форме, которая требуется в инструкции к данному заданию (размещено в КИМ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бланке ответов № 1 ЕГЭ по географии в поля для краткого ответа № 22, 24-31 внесена надпись «Задание выполняется на бланке ответов № 2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бланке ответов № 1 ЕГЭ по литературе в полях для кратких ответов № 5-6 и № 10-12 внесена надпись «Задание выполняется на бланке ответов № 2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разрешается использовать при записи ответа на задания с кратким ответом никакие иные символы, кроме символов кириллицы, латиницы, арабских цифр, запятой и знака «дефис» («минус»), диакритических знаков, образцы которых даны в верхней части бланка.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4ege.ru/uploads/posts/2022-02/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80" y="370714"/>
            <a:ext cx="4160220" cy="588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7486"/>
            <a:ext cx="3250704" cy="353228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1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8635"/>
            <a:ext cx="47880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ru-RU" altLang="ru-RU" sz="1400" b="1" dirty="0">
              <a:latin typeface="+mj-lt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раткий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ответ, в соответствии с инструкцией к заданию, может быть записан только в виде:</a:t>
            </a:r>
          </a:p>
          <a:p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одной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цифры;</a:t>
            </a:r>
          </a:p>
          <a:p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целого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(возможно использование знака «минус»);</a:t>
            </a:r>
          </a:p>
          <a:p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конечной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десятичной дроби (возможно использование знака «минус»);</a:t>
            </a:r>
          </a:p>
          <a:p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последовательности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символов, состоящей из букв и (или) цифр;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словосочетания (нескольких слов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Tx/>
              <a:buChar char="-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аждая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цифра, буква, запятая или знак «минус» (если число отрицательное) записывается в отдельную клеточку строго по образцу из верхней части бланка ответов № 1.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больше 17 символов, то ответ записывается в отведенном для него месте, не обращая внимания на разбиение этого поля на клеточки. Термин следует писать полностью. Любые сокращения запрещены;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457" y="4725144"/>
            <a:ext cx="2675351" cy="19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4762872" cy="42291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1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456" y="620688"/>
            <a:ext cx="47214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кратким ответом должно быть слово, пропущенное в тексте задания, то это слово нужно писать в той форме (род, число, падеж и т.п.), в которой оно должно стоять в тексте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инструкции к заданию ответ требуется дать в виде целого числа, то получившуюся в ответе дробь следует округлить до целого числа по правилам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округления.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инструкции к заданию отдельно не указано, что ответ на задание необходимо округлить, то его следует записать в виде конечной десятичной дроби. В ответе, записанном в виде десятичной дроби, в качестве разделителя следует указывать запятую.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апрещается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записывать ответ в виде простой дроби, математического выражения или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ответе не указываются названия единиц измерения (градусы, проценты, метры, тонны и т.д.).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недопустимы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заголовки или комментарии к ответу.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altLang="ru-RU" sz="14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4350279" cy="442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61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4968552" cy="6206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1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52736"/>
            <a:ext cx="4721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ответ на задание требуется записать в виде последовательности цифр (чисел) или букв, то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записать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последовательности цифр (чисел) или букв, без каких-либо разделительных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 При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оценивании кратких ответов на задания, где ответом является последовательность символов, порядок следования символов последовательности влияет на оценивание такого ответа. При этом разделительные символы, в том числе пробелы, запятые и пр. будут игнорироваться. Например, ответы «14,5», «14-5», «14  5» и т.п. будут равноценны ответу «145», и будут оценены одинаково.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endParaRPr lang="ru-RU" altLang="ru-RU" sz="14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4350279" cy="442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84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998" y="1515557"/>
            <a:ext cx="7406185" cy="198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1653626" y="652757"/>
            <a:ext cx="6486924" cy="8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21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часть бланка ответа № 1</a:t>
            </a:r>
          </a:p>
          <a:p>
            <a:pPr algn="ctr" eaLnBrk="1" hangingPunct="1"/>
            <a:r>
              <a:rPr lang="ru-RU" altLang="ru-RU" sz="1593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записи исправленных ответов </a:t>
            </a:r>
          </a:p>
          <a:p>
            <a:pPr algn="ctr" eaLnBrk="1" hangingPunct="1"/>
            <a:r>
              <a:rPr lang="ru-RU" altLang="ru-RU" sz="1593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задания с кратким ответом взамен ошибочно записанных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604" y="3539905"/>
            <a:ext cx="8712968" cy="1779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замены ответа:</a:t>
            </a:r>
          </a:p>
          <a:p>
            <a:pPr marL="260193" indent="-260193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проставить номер задания, ответ на который следует исправить;</a:t>
            </a:r>
          </a:p>
          <a:p>
            <a:pPr marL="260193" indent="-260193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новое значение верного ответа на указанное задание.</a:t>
            </a:r>
          </a:p>
          <a:p>
            <a:endParaRPr lang="ru-RU" sz="136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в области замены ошибочных ответов будет заполнено поле для номера задания, а новый ответ не внесен, то для оценивания будет использоваться пустой ответ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задание будет засчитано невыполненным)!!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8369112" cy="1065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417" y="-27676"/>
            <a:ext cx="8229600" cy="431468"/>
          </a:xfrm>
        </p:spPr>
        <p:txBody>
          <a:bodyPr>
            <a:noAutofit/>
          </a:bodyPr>
          <a:lstStyle/>
          <a:p>
            <a:r>
              <a:rPr lang="ru-RU" sz="2600" dirty="0"/>
              <a:t/>
            </a:r>
            <a:br>
              <a:rPr lang="ru-RU" sz="2600" dirty="0"/>
            </a:b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136" y="5374552"/>
            <a:ext cx="3204864" cy="9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537" y="1097659"/>
            <a:ext cx="77200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3871056"/>
            <a:ext cx="8784975" cy="179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0193" indent="-260193" algn="just"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в аудитории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выполнения экзаменационной работы участником осуществляет подсчет  количества замен ошибочных ответов; </a:t>
            </a:r>
          </a:p>
          <a:p>
            <a:pPr marL="260193" indent="-260193" algn="just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«Количество заполненных полей «Замена ошибочных ответов» ставит соответствующее цифровое значение, а также подпись в специально отведенном месте.</a:t>
            </a:r>
          </a:p>
          <a:p>
            <a:endParaRPr lang="ru-RU" sz="136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66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участник экзамена не использовал поле «Замена замены ошибочных ответов на задания с кратким ответом» организатор в поле «Количество заполненных полей «Замена ошибочных ответов» ставит </a:t>
            </a:r>
            <a:r>
              <a:rPr lang="ru-RU" sz="1366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«Х» </a:t>
            </a:r>
            <a:r>
              <a:rPr lang="ru-RU" sz="1366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подпись в специально отведенном месте.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3883"/>
            <a:ext cx="2824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1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4175" y="2464225"/>
            <a:ext cx="6624737" cy="937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1960" y="27809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936" y="964018"/>
            <a:ext cx="3553128" cy="505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2124" y="1373030"/>
            <a:ext cx="3567508" cy="505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154161" y="1507518"/>
            <a:ext cx="550878" cy="5536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5" name="Прямоугольник 24"/>
          <p:cNvSpPr/>
          <p:nvPr/>
        </p:nvSpPr>
        <p:spPr>
          <a:xfrm>
            <a:off x="4941072" y="1696553"/>
            <a:ext cx="263036" cy="2901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6" name="Прямоугольник 25"/>
          <p:cNvSpPr/>
          <p:nvPr/>
        </p:nvSpPr>
        <p:spPr>
          <a:xfrm>
            <a:off x="4299635" y="2105396"/>
            <a:ext cx="915464" cy="240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7" name="Прямоугольник 26"/>
          <p:cNvSpPr/>
          <p:nvPr/>
        </p:nvSpPr>
        <p:spPr>
          <a:xfrm>
            <a:off x="5281042" y="1742120"/>
            <a:ext cx="871650" cy="170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8" name="Прямоугольник 27"/>
          <p:cNvSpPr/>
          <p:nvPr/>
        </p:nvSpPr>
        <p:spPr>
          <a:xfrm>
            <a:off x="7313638" y="1525104"/>
            <a:ext cx="176910" cy="785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9" name="Прямоугольник 28"/>
          <p:cNvSpPr/>
          <p:nvPr/>
        </p:nvSpPr>
        <p:spPr>
          <a:xfrm>
            <a:off x="5281042" y="1939062"/>
            <a:ext cx="1303938" cy="140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30" name="Прямоугольник 29"/>
          <p:cNvSpPr/>
          <p:nvPr/>
        </p:nvSpPr>
        <p:spPr>
          <a:xfrm>
            <a:off x="6875127" y="1925886"/>
            <a:ext cx="296007" cy="1567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32" name="Прямоугольник 31"/>
          <p:cNvSpPr/>
          <p:nvPr/>
        </p:nvSpPr>
        <p:spPr>
          <a:xfrm>
            <a:off x="8182708" y="1497994"/>
            <a:ext cx="277964" cy="1567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34" name="Прямоугольник 33"/>
          <p:cNvSpPr/>
          <p:nvPr/>
        </p:nvSpPr>
        <p:spPr>
          <a:xfrm>
            <a:off x="8620761" y="1091350"/>
            <a:ext cx="176910" cy="785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860" y="1169307"/>
            <a:ext cx="492710" cy="10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78" y="1578220"/>
            <a:ext cx="1384972" cy="1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04" y="1588768"/>
            <a:ext cx="523142" cy="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78" y="1593898"/>
            <a:ext cx="65741" cy="9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30" y="1423259"/>
            <a:ext cx="567494" cy="14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60" y="1153259"/>
            <a:ext cx="1384972" cy="1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39" y="1006651"/>
            <a:ext cx="567494" cy="14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757" y="1172523"/>
            <a:ext cx="65741" cy="9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97" y="1176538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07" y="1175121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Заголовок 10"/>
          <p:cNvSpPr txBox="1">
            <a:spLocks/>
          </p:cNvSpPr>
          <p:nvPr/>
        </p:nvSpPr>
        <p:spPr>
          <a:xfrm>
            <a:off x="1906944" y="37422"/>
            <a:ext cx="5641373" cy="5028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2A4A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</a:t>
            </a:r>
            <a:r>
              <a:rPr lang="ru-RU" sz="258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 2</a:t>
            </a:r>
            <a:endParaRPr lang="ru-RU" sz="2585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895" y="5867114"/>
            <a:ext cx="6306181" cy="556784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7631" y="1457977"/>
            <a:ext cx="2551560" cy="12329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3341" y="1023600"/>
            <a:ext cx="2280593" cy="1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1520" y="29937"/>
            <a:ext cx="738895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Состав ИК.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ЭМ печатаются в одностороннем режиме.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Черно-белые.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59" y="871169"/>
            <a:ext cx="1953371" cy="2107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58" y="2978402"/>
            <a:ext cx="1978223" cy="7195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845243"/>
            <a:ext cx="1999047" cy="24138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283" y="3259058"/>
            <a:ext cx="2023698" cy="3590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906444"/>
            <a:ext cx="3240360" cy="26909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474" y="3949169"/>
            <a:ext cx="3456384" cy="269986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223758" y="3561200"/>
            <a:ext cx="4092657" cy="329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76842" y="3597010"/>
            <a:ext cx="17306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оследний в комплекте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28113"/>
            <a:ext cx="2000811" cy="279359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67996" y="925369"/>
            <a:ext cx="2000811" cy="279359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90080" y="926739"/>
            <a:ext cx="2000811" cy="279359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85283" y="904334"/>
            <a:ext cx="2000811" cy="279359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922075" y="3399871"/>
            <a:ext cx="2792203" cy="370126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23758" y="3854401"/>
            <a:ext cx="4020649" cy="284149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Бланки ЕГЭ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" y="1007065"/>
            <a:ext cx="1947944" cy="27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4ege.ru/uploads/posts/2022-02/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96" y="972379"/>
            <a:ext cx="1912572" cy="270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4ege.ru/uploads/posts/2022-02/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7" y="553542"/>
            <a:ext cx="4263752" cy="586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6645424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79028" y="673014"/>
            <a:ext cx="4463595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138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193" indent="-260193">
              <a:buFont typeface="Wingdings" panose="05000000000000000000" pitchFamily="2" charset="2"/>
              <a:buChar char="ü"/>
            </a:pPr>
            <a:endParaRPr lang="ru-RU" sz="1024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491" y="476672"/>
            <a:ext cx="478408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ответов № 2 (лист 1 и лист 2) предназначен для записи ответов на задания с развернутым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ответом. </a:t>
            </a:r>
          </a:p>
          <a:p>
            <a:pPr algn="just">
              <a:spcBef>
                <a:spcPts val="1200"/>
              </a:spcBef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лист 1 и лист 2 бланка ответов № 2 делаются в соответствующей последовательности: сначала в лист 1, затем – в лист 2 и только на лицевой стороне,  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оборотная  сторона листов бланка ответов № 2 НЕ ЗАПОЛНЯЕТСЯ!!!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заполнения обоих бланков – необходимо попросить дополнительный бланк ответов №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какие-либо записи и пометки, не относящиеся к ответам на задания, в том числе содержащие информацию о персональных данных участника ЕГЭ. При наличии записей и пометок бланки не проверяются.</a:t>
            </a:r>
          </a:p>
        </p:txBody>
      </p:sp>
    </p:spTree>
    <p:extLst>
      <p:ext uri="{BB962C8B-B14F-4D97-AF65-F5344CB8AC3E}">
        <p14:creationId xmlns:p14="http://schemas.microsoft.com/office/powerpoint/2010/main" val="27216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8" y="651770"/>
            <a:ext cx="4713688" cy="436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138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случае заполнения дополнительного бланка ответов № 2 при незаполненных листах основного одностороннего бланка ответов № 2, ответы, внесенные в дополнительный бланк ответов № 2,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не будут.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«Дополнительный бланк ответов № 2» в листе 2 бланка ответов № 2 заполняет организатор в аудитории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выдаче дополнительного бланка ответов № 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138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 (лист 1 и лист 2) содержит незаполненные области (за исключением регистрационных полей), то организаторы погашают их следующим образом:  «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193" indent="-260193" algn="just">
              <a:buFont typeface="Wingdings" panose="05000000000000000000" pitchFamily="2" charset="2"/>
              <a:buChar char="ü"/>
            </a:pPr>
            <a:endParaRPr lang="ru-RU" sz="1024" dirty="0"/>
          </a:p>
        </p:txBody>
      </p:sp>
      <p:pic>
        <p:nvPicPr>
          <p:cNvPr id="13314" name="Picture 2" descr="https://4ege.ru/uploads/posts/2022-02/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5379"/>
            <a:ext cx="4206354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7759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9" y="1268760"/>
            <a:ext cx="47136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*-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правило, знак «Z» свидетельствует о том, что участник экзамена завершил свою экзаменационную работу и не будет возвращаться к оформлению своих ответов на соответствующих бланках (продолжению оформления ответов). Указанный знак проставляется на последнем листе соответствующего бланка ответов. Например, участник экзамена выполнил все задания с развернутым ответом (или посильные ему задания), оформил ответы на задания с развернутым ответом на бланке ответов № 2 (лист 1) и бланке ответов № 2 (лист 2), дополнительные бланки ответов не запрашивал и, соответственно, не использовал их, таким образом, знак «Z» ставится на бланке ответов № 2 (лист 2) в области указанного бланка, оставшейся незаполненной участником экзамена. Знак «Z» в данном случае на бланке ответов № 2 (лист 1) не ставится, даже если на бланке ответов № 2 (лист 1) имеется небольшая незаполненная область.</a:t>
            </a:r>
            <a:endParaRPr lang="ru-RU" sz="1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4ege.ru/uploads/posts/2022-02/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206354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97" y="1176538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07" y="1175121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34767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бланк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 2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137" y="753892"/>
            <a:ext cx="43866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записи ответов на задания с развернутым ответом на 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листе 1 и листе 2 одностороннего бланка ответов № 2 организатор в аудитории по просьбе участника экзамена выдает дополнительный бланк ответов № 2.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бланка ответов № 2 организатор в аудитории указывает в листе 2 бланка ответов №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 2 не принимаются к оцениванию, если хотя бы  один из односторонних листов бланка ответов № 2 не 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какие-либо записи и пометки, не относящиеся к ответам на задания, в том числе содержащие информацию о персональных данных участника ЕГЭ. При наличии записей и пометок бланки не проверяются.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214453"/>
            <a:ext cx="6306181" cy="556784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13" name="Рисунок 12" descr="C:\Users\ekaselez\Desktop\Бланки ЕГЭ 2019_последний вариант\p05-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44" y="577891"/>
            <a:ext cx="4475105" cy="570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585" y="1369300"/>
            <a:ext cx="1865511" cy="3315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25847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порядковый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номер листа работы участника экзамена, начиная с цифры 3. 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7673497" y="1385982"/>
            <a:ext cx="625325" cy="11987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150" y="678655"/>
            <a:ext cx="428765" cy="1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97" y="1176538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07" y="1175121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3628" y="7702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бланк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 2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0866" y="512416"/>
            <a:ext cx="459457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заполнения полей верхней части бланка («Код региона», «Код предмета» и «Название предмета») должна полностью соответствовать информации бланка ответов № 2.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«Дополнительный бланк ответов № 2» заполняется организатором в аудитории только при выдаче следующего дополнительного бланка ответов № 2, если участнику экзамена не хватило места на ранее выданных дополнительных бланках ответов № 2.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«Лист» организатор в аудитории при выдаче дополнительного бланка ответов № 2 вносит порядковый номер листа работы участника экзамена, начиная с цифры 3.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Ответы, внесенные в каждый следующий дополнительный бланк ответов № 2, оцениваются только в случае полностью заполненного предыдущего дополнительного бланка ответов № 2, листа 1 и листа 2 бланка ответов № 2.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15" y="6274752"/>
            <a:ext cx="6306181" cy="556784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13" name="Рисунок 12" descr="C:\Users\ekaselez\Desktop\Бланки ЕГЭ 2019_последний вариант\p05-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44" y="577891"/>
            <a:ext cx="4475105" cy="570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585" y="1369300"/>
            <a:ext cx="1865511" cy="3315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25847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порядковый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номер листа работы участника экзамена, начиная с цифры 3. 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7673497" y="1385982"/>
            <a:ext cx="625325" cy="11987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0057" y="678655"/>
            <a:ext cx="428765" cy="1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68" y="1388321"/>
            <a:ext cx="567494" cy="14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97" y="1176538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07" y="1175121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7921" y="148693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Дополнительный бланк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ответов № 2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455" y="817679"/>
            <a:ext cx="468104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Если односторонний дополнительный бланк ответов № 2 содержит незаполненные области (за исключением регистрационных полей), то организаторы погашают их следующим образом:  «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Z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» только на лицевой стороне одностороннего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бланка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*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ekaselez\Desktop\Бланки ЕГЭ 2019_последний вариант\p05-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44" y="577891"/>
            <a:ext cx="4475105" cy="570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585" y="1369300"/>
            <a:ext cx="1865511" cy="3315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25847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порядковый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номер листа работы участника экзамена, начиная с цифры 3. 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7673497" y="1385982"/>
            <a:ext cx="625325" cy="11987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210" y="678655"/>
            <a:ext cx="428765" cy="15047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5661248"/>
            <a:ext cx="5907384" cy="61886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4141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245" y="4332834"/>
            <a:ext cx="5992251" cy="1709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4" y="1636147"/>
            <a:ext cx="5410303" cy="15815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856" y="148232"/>
            <a:ext cx="8229600" cy="711217"/>
          </a:xfrm>
        </p:spPr>
        <p:txBody>
          <a:bodyPr>
            <a:normAutofit fontScale="90000"/>
          </a:bodyPr>
          <a:lstStyle/>
          <a:p>
            <a:r>
              <a:rPr lang="ru-RU" sz="2276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76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925513"/>
            <a:ext cx="9144000" cy="9763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прикрепление дополнительного бланка ответов № 2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несет организатор в аудитории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инструкции по заполнению бланков ведет к потере дополнительного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8113" y="2362381"/>
            <a:ext cx="2817903" cy="44011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22124" y="4346906"/>
            <a:ext cx="2511259" cy="184499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«Лист №» </a:t>
            </a:r>
          </a:p>
          <a:p>
            <a:pPr algn="ctr"/>
            <a:r>
              <a:rPr lang="ru-RU" sz="1366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 аудитории при выдаче дополнительного бланка ответов № 2 вносит порядковый номер листа работы участника ЕГЭ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50195" y="1669066"/>
            <a:ext cx="2307316" cy="161406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 </a:t>
            </a:r>
          </a:p>
          <a:p>
            <a:pPr algn="ctr"/>
            <a:r>
              <a:rPr lang="ru-RU" sz="13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ЗНАЧЕНИЕ </a:t>
            </a:r>
          </a:p>
          <a:p>
            <a:pPr algn="ctr"/>
            <a:r>
              <a:rPr lang="ru-RU" sz="13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ШТРИХ-КОДА </a:t>
            </a:r>
          </a:p>
          <a:p>
            <a:pPr algn="ctr"/>
            <a:r>
              <a:rPr lang="ru-RU" sz="13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БЛАНКА №2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087" y="5530016"/>
            <a:ext cx="1442613" cy="492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4656" y="2407696"/>
            <a:ext cx="28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032059" y="4946589"/>
            <a:ext cx="1348840" cy="3900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64793" y="5545496"/>
            <a:ext cx="2322008" cy="430888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 flipH="1" flipV="1">
            <a:off x="3307064" y="2802501"/>
            <a:ext cx="910228" cy="27275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56030" y="5187641"/>
            <a:ext cx="16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539552" y="782579"/>
            <a:ext cx="7686962" cy="333049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59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убедиться, </a:t>
            </a:r>
            <a:r>
              <a:rPr lang="ru-RU" sz="159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оба листа бланка ответов № 2 полностью </a:t>
            </a:r>
            <a:r>
              <a:rPr lang="ru-RU" sz="159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заполнены, </a:t>
            </a:r>
            <a:r>
              <a:rPr lang="ru-RU" sz="159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противном случае ответы, внесенные на дополнительный бланк ответов № 2, оцениваться не будут</a:t>
            </a:r>
            <a:r>
              <a:rPr lang="ru-RU" sz="1593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0193" indent="-260193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59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выдать ДБО№2;</a:t>
            </a:r>
          </a:p>
          <a:p>
            <a:pPr marL="260193" indent="-260193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59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прикрепление ДБО№ 2 к листу № 2 БО№2;</a:t>
            </a:r>
          </a:p>
          <a:p>
            <a:pPr marL="260193" indent="-260193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59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зафиксировать количество выданных дополнительных бланков ответов № 2 в форме ППЭ-05-02 «Протокол проведения ЕГЭ в аудитории»;</a:t>
            </a:r>
          </a:p>
          <a:p>
            <a:pPr marL="260193" indent="-260193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59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прописать номера выданных дополнительных бланков в </a:t>
            </a:r>
            <a:r>
              <a:rPr lang="ru-RU" sz="159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ППЭ-12-03 </a:t>
            </a:r>
            <a:r>
              <a:rPr lang="ru-RU" sz="159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использования дополнительных бланков ответов № 2»; </a:t>
            </a:r>
          </a:p>
          <a:p>
            <a:pPr algn="ctr">
              <a:spcAft>
                <a:spcPts val="341"/>
              </a:spcAft>
            </a:pPr>
            <a:endParaRPr lang="ru-RU" sz="1593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Aft>
                <a:spcPts val="341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КОПИРОВАНИЕ ДБО№2 запрещено!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5085184"/>
            <a:ext cx="1067053" cy="12738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3224" y="116632"/>
            <a:ext cx="8229600" cy="36417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дополнительных бланков ответов №2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2593" y="4253229"/>
            <a:ext cx="792088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случае обнаружения нехватки ДБО № 2 в ППЭ во время проведения экзамена необходимо осуществить печать очередного пакета ДБО № 2 в Штабе ППЭ.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8229600" cy="62068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дополнительных бланков ответов №2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1520" y="692696"/>
            <a:ext cx="4608513" cy="5803900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2708920"/>
            <a:ext cx="37264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ППЭ-12-03 </a:t>
            </a:r>
          </a:p>
          <a:p>
            <a:pPr algn="ctr"/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использования дополнительных бланков ответов № 2»</a:t>
            </a:r>
          </a:p>
        </p:txBody>
      </p:sp>
    </p:spTree>
    <p:extLst>
      <p:ext uri="{BB962C8B-B14F-4D97-AF65-F5344CB8AC3E}">
        <p14:creationId xmlns:p14="http://schemas.microsoft.com/office/powerpoint/2010/main" val="4533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" y="-99392"/>
            <a:ext cx="8229600" cy="6057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(Китайский язык)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ekaselez\Desktop\Бланки ЕГЭ 2019_последний вариант\p07-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2456"/>
            <a:ext cx="4104456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ekaselez\Desktop\Бланки ЕГЭ 2019_последний вариант\p08-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46191"/>
            <a:ext cx="4032448" cy="530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1" y="811845"/>
            <a:ext cx="360040" cy="126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653828"/>
            <a:ext cx="360040" cy="1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43608" y="692696"/>
            <a:ext cx="73889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Состав ИК (ЭМ печатаются в одностороннем режиме)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2"/>
            <a:ext cx="87154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При проведении ЕГЭ по математике базового уровня комплект бланков ЕГЭ включает в себя только бланк регистрации и бланк ответов № 1.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проведении ЕГЭ по иностранным языкам (раздел «Говорение») и КЕГЭ комплект бланков ЕГЭ включает только бланки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4119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540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</a:rPr>
              <a:t>Бланк ответов №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2 (Китайский язык)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C:\Users\ekaselez\Desktop\Бланки ЕГЭ 2019_последний вариант\p07-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8921"/>
            <a:ext cx="4104456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1497" y="853561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ответов № 2 (лист 1 и лист 2) предназначен для записи ответов на задания с развернутым ответом по китайскому языку (строго в соответствии с требованиями инструкции к КИМ и к отдельным заданиям КИМ).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иероглифический знак и каждый знак препинания следует писать внутри отдельной клетки области ответов бланка ответов №2 (дополнительного бланка ответов №2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4173855" cy="63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938" y="877518"/>
            <a:ext cx="316928" cy="11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50891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Правила заполнения бланков. Общие правила.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51520" y="620688"/>
            <a:ext cx="857050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2038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Все бланки заполняются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гелевой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ручкой черного цвета!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Исключить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карандаши, шариковые ручки, ручки другого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цвета!!!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Регистрационные поля всех бланков должны быть заполнены.</a:t>
            </a: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Символ метки («крестик») в полях бланка регистрации не должен быть слишком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толстым.</a:t>
            </a: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Допустимо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использование только печатных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букв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согласно образцу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Буквы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 цифры должны быть прописаны четко (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при автоматизированной обработке возможно неправильное распознавание символов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!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).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Допустимо </a:t>
            </a:r>
            <a:r>
              <a:rPr lang="ru-RU" sz="1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исправление данных в бланке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регистрации: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1. 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запись новых символов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более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жирным шрифтом поверх ранее написанных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символов; 2. зачеркивание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ранее написанных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символов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 заполнение свободных клеточек справа новыми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символами при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наличии достаточного количества оставшихся свободных клеточек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Каждое поле заполняется, начиная с </a:t>
            </a:r>
            <a:r>
              <a:rPr lang="ru-RU" sz="1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первой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позиции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Если участник экзамена не имеет информации для заполнения какого-то конкретного поля, он должен оставить это поле пустым (не делать прочерков).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1F497D">
                  <a:lumMod val="75000"/>
                </a:srgbClr>
              </a:solidFill>
              <a:latin typeface="+mj-lt"/>
              <a:cs typeface="Arial"/>
            </a:endParaRP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1F497D">
                  <a:lumMod val="75000"/>
                </a:srgbClr>
              </a:solidFill>
              <a:latin typeface="+mj-lt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63181"/>
            <a:ext cx="5765204" cy="153415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262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50891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Правила заполнения бланков. Общие правила.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21952" y="848339"/>
            <a:ext cx="85705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5203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ЗАПРЕЩЕНО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  <a:p>
            <a:pPr algn="ctr"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195144" indent="-195144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полях бланков ЕГЭ, вне полей бланков ЕГЭ или в полях, заполненных типографским способом, какие-либо записи и (или) пометки, не относящиеся к содержанию полей бланков ЕГЭ;</a:t>
            </a:r>
          </a:p>
          <a:p>
            <a:pPr marL="195144" indent="-195144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заполнения бланков ЕГЭ цветные ручки вместо черной,  карандаш, средства для исправления внесенной в бланки ЕГЭ информации («замазку», «ластик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1F497D">
                  <a:lumMod val="75000"/>
                </a:srgbClr>
              </a:solidFill>
              <a:latin typeface="+mj-lt"/>
              <a:cs typeface="Arial"/>
            </a:endParaRP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1F497D">
                  <a:lumMod val="75000"/>
                </a:srgbClr>
              </a:solidFill>
              <a:latin typeface="+mj-lt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2" y="3546018"/>
            <a:ext cx="803845" cy="8038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29" y="3559375"/>
            <a:ext cx="936104" cy="79048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007" y="3559375"/>
            <a:ext cx="934198" cy="80384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" name="Знак запрета 11"/>
          <p:cNvSpPr/>
          <p:nvPr/>
        </p:nvSpPr>
        <p:spPr>
          <a:xfrm>
            <a:off x="1691680" y="3383023"/>
            <a:ext cx="1177860" cy="1173829"/>
          </a:xfrm>
          <a:prstGeom prst="noSmoking">
            <a:avLst>
              <a:gd name="adj" fmla="val 7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3545269" y="3386771"/>
            <a:ext cx="1118138" cy="1158510"/>
          </a:xfrm>
          <a:prstGeom prst="noSmoking">
            <a:avLst>
              <a:gd name="adj" fmla="val 7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5339136" y="3361025"/>
            <a:ext cx="1177860" cy="1173829"/>
          </a:xfrm>
          <a:prstGeom prst="noSmoking">
            <a:avLst>
              <a:gd name="adj" fmla="val 7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55576" y="0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Бланки ЕГ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9391"/>
            <a:ext cx="4251190" cy="605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39391"/>
            <a:ext cx="4499993" cy="167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6389949" y="1187591"/>
            <a:ext cx="2142491" cy="152132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7151786" y="1178977"/>
            <a:ext cx="1380654" cy="152994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8532440" y="1225489"/>
            <a:ext cx="543" cy="1483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142" y="2737082"/>
            <a:ext cx="2184861" cy="1455985"/>
          </a:xfrm>
          <a:prstGeom prst="rect">
            <a:avLst/>
          </a:prstGeom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7092280" y="2707968"/>
            <a:ext cx="25183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Оформляется образец заполнения на доске на основе информации из памятки с кодировкой</a:t>
            </a:r>
          </a:p>
        </p:txBody>
      </p:sp>
    </p:spTree>
    <p:extLst>
      <p:ext uri="{BB962C8B-B14F-4D97-AF65-F5344CB8AC3E}">
        <p14:creationId xmlns:p14="http://schemas.microsoft.com/office/powerpoint/2010/main" val="36238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0"/>
            <a:ext cx="7869560" cy="63131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регистрационных полей участниками ГИА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1520" y="927754"/>
            <a:ext cx="6552728" cy="49180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6660233" y="927754"/>
            <a:ext cx="2664296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21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ППЭ-16 </a:t>
            </a:r>
          </a:p>
          <a:p>
            <a:pPr algn="ctr"/>
            <a:r>
              <a:rPr lang="ru-RU" sz="1821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«Расшифровка кодов образовательных организаций»</a:t>
            </a:r>
          </a:p>
        </p:txBody>
      </p:sp>
    </p:spTree>
    <p:extLst>
      <p:ext uri="{BB962C8B-B14F-4D97-AF65-F5344CB8AC3E}">
        <p14:creationId xmlns:p14="http://schemas.microsoft.com/office/powerpoint/2010/main" val="9011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06" y="2702449"/>
            <a:ext cx="8737704" cy="22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28287" y="2708920"/>
            <a:ext cx="8797023" cy="2202632"/>
          </a:xfrm>
          <a:prstGeom prst="ellipse">
            <a:avLst/>
          </a:prstGeom>
          <a:noFill/>
          <a:ln w="952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24" dirty="0">
              <a:solidFill>
                <a:srgbClr val="00B0F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11998" y="836712"/>
            <a:ext cx="8229600" cy="1006239"/>
          </a:xfrm>
          <a:prstGeom prst="rect">
            <a:avLst/>
          </a:prstGeom>
        </p:spPr>
        <p:txBody>
          <a:bodyPr vert="horz" lIns="97205" tIns="48603" rIns="97205" bIns="48603" rtlCol="0"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900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82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часть бланка </a:t>
            </a:r>
            <a:r>
              <a:rPr lang="ru-RU" sz="182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 </a:t>
            </a:r>
            <a:r>
              <a:rPr lang="ru-RU" sz="182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об участнике единого государственного экзамена» заполняются участником ЕГЭ самостоятельно. </a:t>
            </a:r>
          </a:p>
          <a:p>
            <a:pPr marL="0" indent="0" algn="ctr">
              <a:buNone/>
              <a:defRPr/>
            </a:pPr>
            <a:endParaRPr lang="ru-RU" sz="182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469"/>
            <a:ext cx="7104268" cy="462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24604" y="5129505"/>
            <a:ext cx="862386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</a:rPr>
              <a:t>ВНИМАНИЕ!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</a:rPr>
              <a:t>Если участник ЕГЭ отказывается ставить свою подпись в бланке регистрации, за него это делает организатор в аудитории.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7671" y="-26330"/>
            <a:ext cx="6617726" cy="72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4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часть бланка регистрации</a:t>
            </a:r>
          </a:p>
          <a:p>
            <a:pPr algn="ctr">
              <a:defRPr/>
            </a:pPr>
            <a:r>
              <a:rPr lang="ru-RU" sz="2049" dirty="0" smtClean="0">
                <a:solidFill>
                  <a:schemeClr val="bg1"/>
                </a:solidFill>
              </a:rPr>
              <a:t> </a:t>
            </a:r>
            <a:endParaRPr lang="ru-RU" sz="2049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604" y="5877272"/>
            <a:ext cx="862386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оле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для внесения контрольной суммы (</a:t>
            </a:r>
            <a:r>
              <a:rPr lang="ru-RU" sz="1600" b="1" i="1" dirty="0">
                <a:solidFill>
                  <a:srgbClr val="FF0000"/>
                </a:solidFill>
              </a:rPr>
              <a:t>заполняется только при проведении </a:t>
            </a:r>
            <a:r>
              <a:rPr lang="ru-RU" sz="1600" b="1" i="1" dirty="0" smtClean="0">
                <a:solidFill>
                  <a:srgbClr val="FF0000"/>
                </a:solidFill>
              </a:rPr>
              <a:t>КЕГЭ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31246</TotalTime>
  <Words>1113</Words>
  <Application>Microsoft Office PowerPoint</Application>
  <PresentationFormat>Экран (4:3)</PresentationFormat>
  <Paragraphs>170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Правила заполнения бланков. Общие правила.</vt:lpstr>
      <vt:lpstr>Правила заполнения бланков. Общие правила.</vt:lpstr>
      <vt:lpstr>Презентация PowerPoint</vt:lpstr>
      <vt:lpstr>Заполнение регистрационных полей участниками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 1</vt:lpstr>
      <vt:lpstr>Бланк ответов № 1</vt:lpstr>
      <vt:lpstr>Бланк ответов № 1</vt:lpstr>
      <vt:lpstr>Бланк ответов № 1</vt:lpstr>
      <vt:lpstr> Бланк ответов № 1</vt:lpstr>
      <vt:lpstr>Презентация PowerPoint</vt:lpstr>
      <vt:lpstr>Презентация PowerPoint</vt:lpstr>
      <vt:lpstr> Бланк ответов № 2 </vt:lpstr>
      <vt:lpstr> Бланк ответов № 2 </vt:lpstr>
      <vt:lpstr> Бланк ответов № 2 </vt:lpstr>
      <vt:lpstr>Презентация PowerPoint</vt:lpstr>
      <vt:lpstr>Презентация PowerPoint</vt:lpstr>
      <vt:lpstr>Презентация PowerPoint</vt:lpstr>
      <vt:lpstr>Дополнительный бланк ответов № 2 </vt:lpstr>
      <vt:lpstr>Выдача дополнительных бланков ответов №2</vt:lpstr>
      <vt:lpstr>Выдача дополнительных бланков ответов №2</vt:lpstr>
      <vt:lpstr> Бланк ответов № 2 (Китайский язык) </vt:lpstr>
      <vt:lpstr> Бланк ответов № 2 (Китайский язык) 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ege</dc:creator>
  <cp:lastModifiedBy>Ерёмина Наталья Викторовна</cp:lastModifiedBy>
  <cp:revision>482</cp:revision>
  <dcterms:created xsi:type="dcterms:W3CDTF">2014-10-16T05:54:08Z</dcterms:created>
  <dcterms:modified xsi:type="dcterms:W3CDTF">2023-12-27T04:16:18Z</dcterms:modified>
</cp:coreProperties>
</file>