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67" r:id="rId2"/>
    <p:sldId id="269" r:id="rId3"/>
    <p:sldId id="257" r:id="rId4"/>
    <p:sldId id="270" r:id="rId5"/>
    <p:sldId id="271" r:id="rId6"/>
    <p:sldId id="266" r:id="rId7"/>
    <p:sldId id="265" r:id="rId8"/>
    <p:sldId id="258" r:id="rId9"/>
    <p:sldId id="259" r:id="rId10"/>
    <p:sldId id="260" r:id="rId11"/>
    <p:sldId id="261" r:id="rId12"/>
    <p:sldId id="263" r:id="rId13"/>
    <p:sldId id="262" r:id="rId14"/>
    <p:sldId id="264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772" autoAdjust="0"/>
  </p:normalViewPr>
  <p:slideViewPr>
    <p:cSldViewPr>
      <p:cViewPr varScale="1">
        <p:scale>
          <a:sx n="64" d="100"/>
          <a:sy n="64" d="100"/>
        </p:scale>
        <p:origin x="-1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DEA2C-08EA-49AB-96B2-B5EF76B069A1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75FF5-190E-4C5C-8806-0EF70DBD4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2A6C74F-B5CE-4C59-92F6-AB9D96FA233C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399C6F7-1766-43B6-A784-25F7FEE26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A6C74F-B5CE-4C59-92F6-AB9D96FA233C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99C6F7-1766-43B6-A784-25F7FEE26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2A6C74F-B5CE-4C59-92F6-AB9D96FA233C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399C6F7-1766-43B6-A784-25F7FEE26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A6C74F-B5CE-4C59-92F6-AB9D96FA233C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99C6F7-1766-43B6-A784-25F7FEE26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2A6C74F-B5CE-4C59-92F6-AB9D96FA233C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399C6F7-1766-43B6-A784-25F7FEE26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A6C74F-B5CE-4C59-92F6-AB9D96FA233C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99C6F7-1766-43B6-A784-25F7FEE26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A6C74F-B5CE-4C59-92F6-AB9D96FA233C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99C6F7-1766-43B6-A784-25F7FEE26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A6C74F-B5CE-4C59-92F6-AB9D96FA233C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99C6F7-1766-43B6-A784-25F7FEE26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2A6C74F-B5CE-4C59-92F6-AB9D96FA233C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99C6F7-1766-43B6-A784-25F7FEE26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A6C74F-B5CE-4C59-92F6-AB9D96FA233C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99C6F7-1766-43B6-A784-25F7FEE26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A6C74F-B5CE-4C59-92F6-AB9D96FA233C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99C6F7-1766-43B6-A784-25F7FEE263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2A6C74F-B5CE-4C59-92F6-AB9D96FA233C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399C6F7-1766-43B6-A784-25F7FEE26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Desktop\544881814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1560" y="6021288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С началом нового учебного года!</a:t>
            </a:r>
            <a:endParaRPr lang="ru-RU" sz="3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560840" cy="102150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Муниципальные мероприятия, запланированные </a:t>
            </a:r>
            <a:br>
              <a:rPr lang="ru-RU" sz="2800" b="1" dirty="0" smtClean="0"/>
            </a:br>
            <a:r>
              <a:rPr lang="ru-RU" sz="2800" b="1" dirty="0" smtClean="0"/>
              <a:t>в 2015-16 учебном году с учащимися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496" y="1502641"/>
          <a:ext cx="8064896" cy="5234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55197"/>
                <a:gridCol w="1309699"/>
              </a:tblGrid>
              <a:tr h="26350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468456"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Проведение школьного  этапа Всероссийской олимпиады школьников</a:t>
                      </a:r>
                      <a:endParaRPr lang="ru-RU" sz="1600" b="1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indent="0" algn="ctr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Сентябрь-октябрь</a:t>
                      </a:r>
                      <a:endParaRPr lang="ru-RU" sz="1600" b="1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8456"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Проведение школьного этапа олимпиады для обучающихся начальных классов</a:t>
                      </a:r>
                      <a:endParaRPr lang="ru-RU" sz="1600" b="1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indent="0" algn="ctr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Сентябрь-октябрь </a:t>
                      </a:r>
                      <a:endParaRPr lang="ru-RU" sz="1600" b="1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8507"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Проведение школьного  этапа всероссийского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конкурса сочинений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indent="0" algn="ctr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 сентября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44550">
                <a:tc>
                  <a:txBody>
                    <a:bodyPr/>
                    <a:lstStyle/>
                    <a:p>
                      <a:pPr marL="0" marR="0" indent="54038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Проведение муниципального  этапа всероссийского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конкурса сочинений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indent="0" algn="ctr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23-24 сентября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02683"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Проведение муниципального  этапа олимпиады для обучающихся начальных классов</a:t>
                      </a:r>
                      <a:endParaRPr lang="ru-RU" sz="1600" b="1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Вторая 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неделя марта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8456"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Проведение интенсивной школы для интеллектуально одаренных детей по подготовке к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ВсОШ </a:t>
                      </a:r>
                      <a:endParaRPr lang="ru-RU" sz="1600" b="1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Ноябрь</a:t>
                      </a:r>
                      <a:endParaRPr lang="ru-RU" sz="1600" b="1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8456"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Проведение муниципального этапа Всероссийской олимпиады школьников</a:t>
                      </a:r>
                      <a:endParaRPr lang="ru-RU" sz="1600" b="1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ноябрь-декабрь</a:t>
                      </a:r>
                      <a:endParaRPr lang="ru-RU" sz="1600" b="1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0577"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Районный 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IQ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-марафон</a:t>
                      </a:r>
                      <a:endParaRPr lang="ru-RU" sz="1600" b="1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октябрь</a:t>
                      </a:r>
                      <a:endParaRPr lang="ru-RU" sz="1600" b="1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8456"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Обновление банка данных «Одаренные дети Красноярья»</a:t>
                      </a:r>
                      <a:endParaRPr lang="ru-RU" sz="1600" b="1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  <a:endParaRPr lang="ru-RU" sz="1600" b="1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8456"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Конкурс « Страна  чудес – страна исследований» для учащихся 1-5 классов</a:t>
                      </a:r>
                      <a:endParaRPr lang="ru-RU" sz="1600" b="1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ноябрь - февраль</a:t>
                      </a:r>
                      <a:endParaRPr lang="ru-RU" sz="1600" b="1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Муниципальные мероприятия, запланированные </a:t>
            </a:r>
            <a:br>
              <a:rPr lang="ru-RU" sz="2800" b="1" dirty="0" smtClean="0"/>
            </a:br>
            <a:r>
              <a:rPr lang="ru-RU" sz="2800" b="1" dirty="0" smtClean="0"/>
              <a:t>в 2015-16 учебном году с учащимися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84783"/>
          <a:ext cx="8028384" cy="5061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9296"/>
                <a:gridCol w="2549088"/>
              </a:tblGrid>
              <a:tr h="3618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38511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Школьный этап учебно-исследовательской конференции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25-30  января </a:t>
                      </a:r>
                    </a:p>
                  </a:txBody>
                  <a:tcPr marL="68580" marR="68580" marT="0" marB="0"/>
                </a:tc>
              </a:tr>
              <a:tr h="296333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Кустовой этап учебно-исследовательской конференции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февраля </a:t>
                      </a:r>
                    </a:p>
                  </a:txBody>
                  <a:tcPr marL="68580" marR="68580" marT="0" marB="0"/>
                </a:tc>
              </a:tr>
              <a:tr h="95452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Муниципальный этап учебно-исследовательской конференции: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Заочный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Очный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540385" algn="ctr"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16-17 </a:t>
                      </a: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февраля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 февраля</a:t>
                      </a:r>
                    </a:p>
                  </a:txBody>
                  <a:tcPr marL="68580" marR="68580" marT="0" marB="0"/>
                </a:tc>
              </a:tr>
              <a:tr h="311001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Заслушивание работ на Форум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апрель 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11163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Участие в краевом конкурсе «Страна чудес – страна исследований»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май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11163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Конкурс на получение стипендии Главы Богучанского района на 2016 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октябрь</a:t>
                      </a:r>
                    </a:p>
                  </a:txBody>
                  <a:tcPr marL="68580" marR="68580" marT="0" marB="0"/>
                </a:tc>
              </a:tr>
              <a:tr h="361862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Выплата стипендии Главы Богучанского района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течение года</a:t>
                      </a:r>
                    </a:p>
                  </a:txBody>
                  <a:tcPr marL="68580" marR="68580" marT="0" marB="0"/>
                </a:tc>
              </a:tr>
              <a:tr h="455369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Елка Главы Богучанского района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Декабрь</a:t>
                      </a:r>
                    </a:p>
                  </a:txBody>
                  <a:tcPr marL="68580" marR="68580" marT="0" marB="0"/>
                </a:tc>
              </a:tr>
              <a:tr h="69216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Прием Главы Богучанского района выпускников школ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Июнь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Участие в краевых мероприятиях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63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2988"/>
                <a:gridCol w="2226012"/>
              </a:tblGrid>
              <a:tr h="35544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 marL="60325" marR="6032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marL="60325" marR="60325" marT="0" marB="0">
                    <a:solidFill>
                      <a:schemeClr val="accent1"/>
                    </a:solidFill>
                  </a:tcPr>
                </a:tc>
              </a:tr>
              <a:tr h="467430"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1600" b="0" baseline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Участие в региональном этапе всероссийской олимпиады школьников</a:t>
                      </a:r>
                      <a:endParaRPr lang="ru-RU" sz="1600" b="0" baseline="0" dirty="0">
                        <a:solidFill>
                          <a:schemeClr val="tx1"/>
                        </a:solidFill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1600" b="0" baseline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январь-февраль</a:t>
                      </a:r>
                      <a:endParaRPr lang="ru-RU" sz="1600" b="0" baseline="0" dirty="0">
                        <a:solidFill>
                          <a:schemeClr val="tx1"/>
                        </a:solidFill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909082"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Оформление документов на назначении стипендии Губернатора  Красноярского края одаренным детям в области образовательной деятельности и спорта</a:t>
                      </a:r>
                      <a:endParaRPr lang="ru-RU" sz="1600" b="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  <a:tc>
                  <a:txBody>
                    <a:bodyPr/>
                    <a:lstStyle/>
                    <a:p>
                      <a:pPr indent="540385"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октябрь-ноябрь</a:t>
                      </a:r>
                      <a:endParaRPr lang="ru-RU" sz="1600" b="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0325" marR="60325" marT="0" marB="0"/>
                </a:tc>
              </a:tr>
              <a:tr h="643136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Участие</a:t>
                      </a:r>
                      <a:r>
                        <a:rPr lang="ru-RU" sz="1600" b="0" baseline="0" dirty="0" smtClean="0"/>
                        <a:t> в региональном этапе Всероссийского конкурса сочинений </a:t>
                      </a:r>
                      <a:endParaRPr lang="ru-RU" sz="1600" b="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Октябрь</a:t>
                      </a:r>
                      <a:endParaRPr lang="ru-RU" sz="1600" b="0" dirty="0"/>
                    </a:p>
                  </a:txBody>
                  <a:tcPr marL="80433" marR="80433"/>
                </a:tc>
              </a:tr>
              <a:tr h="355441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Участие в краевом форуме «Молодежь и наука»</a:t>
                      </a:r>
                      <a:endParaRPr lang="ru-RU" sz="1600" b="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апрель</a:t>
                      </a:r>
                      <a:endParaRPr lang="ru-RU" sz="1600" b="0" dirty="0"/>
                    </a:p>
                  </a:txBody>
                  <a:tcPr marL="80433" marR="80433"/>
                </a:tc>
              </a:tr>
              <a:tr h="539768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Участие в олимпиадах  из перечня олимпиад  МО РФ</a:t>
                      </a:r>
                      <a:endParaRPr lang="ru-RU" sz="1600" b="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В течение</a:t>
                      </a:r>
                      <a:r>
                        <a:rPr lang="ru-RU" sz="1600" b="0" baseline="0" dirty="0" smtClean="0"/>
                        <a:t> года</a:t>
                      </a:r>
                      <a:endParaRPr lang="ru-RU" sz="1600" b="0" dirty="0"/>
                    </a:p>
                  </a:txBody>
                  <a:tcPr marL="80433" marR="80433"/>
                </a:tc>
              </a:tr>
              <a:tr h="355441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Участие в краевых школах (в т.ч. КЛШ)</a:t>
                      </a:r>
                      <a:endParaRPr lang="ru-RU" sz="1600" b="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В течение года</a:t>
                      </a:r>
                      <a:endParaRPr lang="ru-RU" sz="1600" b="0" dirty="0"/>
                    </a:p>
                  </a:txBody>
                  <a:tcPr marL="80433" marR="80433"/>
                </a:tc>
              </a:tr>
              <a:tr h="788788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Участие в  образовательных программах  по учебно-исследовательской деятельности  (Краевой дворец пионеров и школьников)</a:t>
                      </a:r>
                      <a:endParaRPr lang="ru-RU" sz="1600" b="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В течение года</a:t>
                      </a:r>
                      <a:endParaRPr lang="ru-RU" sz="1600" b="0" dirty="0"/>
                    </a:p>
                  </a:txBody>
                  <a:tcPr marL="80433" marR="80433"/>
                </a:tc>
              </a:tr>
              <a:tr h="355441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Участие в конкурсных мероприятиях</a:t>
                      </a:r>
                      <a:endParaRPr lang="ru-RU" sz="1600" b="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В течение года</a:t>
                      </a:r>
                      <a:endParaRPr lang="ru-RU" sz="1600" b="0" dirty="0"/>
                    </a:p>
                  </a:txBody>
                  <a:tcPr marL="80433" marR="8043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Мероприятия с кураторами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ru-RU" dirty="0" smtClean="0"/>
              <a:t>Семинар по подготовке к УИК (срок -?)</a:t>
            </a:r>
          </a:p>
          <a:p>
            <a:r>
              <a:rPr lang="ru-RU" dirty="0" smtClean="0"/>
              <a:t>Совещание «Анализ ВсОШ И УИК» (март 2016 г)</a:t>
            </a:r>
          </a:p>
          <a:p>
            <a:r>
              <a:rPr lang="ru-RU" dirty="0" smtClean="0"/>
              <a:t>Подготовка районного </a:t>
            </a:r>
            <a:r>
              <a:rPr lang="en-US" dirty="0" smtClean="0"/>
              <a:t>IQ</a:t>
            </a:r>
            <a:r>
              <a:rPr lang="ru-RU" dirty="0" smtClean="0"/>
              <a:t>-марафона</a:t>
            </a:r>
          </a:p>
          <a:p>
            <a:r>
              <a:rPr lang="ru-RU" dirty="0" smtClean="0"/>
              <a:t>Проведение интенсивной школы (предметы? </a:t>
            </a:r>
            <a:r>
              <a:rPr lang="ru-RU" dirty="0"/>
              <a:t>п</a:t>
            </a:r>
            <a:r>
              <a:rPr lang="ru-RU" dirty="0" smtClean="0"/>
              <a:t>едагоги? </a:t>
            </a:r>
            <a:r>
              <a:rPr lang="ru-RU" dirty="0"/>
              <a:t>ф</a:t>
            </a:r>
            <a:r>
              <a:rPr lang="ru-RU" dirty="0" smtClean="0"/>
              <a:t>инансирование?)</a:t>
            </a:r>
          </a:p>
          <a:p>
            <a:r>
              <a:rPr lang="ru-RU" dirty="0" smtClean="0"/>
              <a:t>Совещание «Итоги года. Цели и задачи на следующий учебный год» (август)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9917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Отчеты за 2014-15 учебный год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114968"/>
          </a:xfrm>
        </p:spPr>
        <p:txBody>
          <a:bodyPr>
            <a:normAutofit fontScale="55000" lnSpcReduction="20000"/>
          </a:bodyPr>
          <a:lstStyle/>
          <a:p>
            <a:r>
              <a:rPr lang="ru-RU" sz="2900" dirty="0" smtClean="0"/>
              <a:t>Сроки предоставления</a:t>
            </a:r>
          </a:p>
          <a:p>
            <a:r>
              <a:rPr lang="ru-RU" sz="2900" dirty="0" smtClean="0"/>
              <a:t>Содержание</a:t>
            </a:r>
          </a:p>
          <a:p>
            <a:pPr>
              <a:buNone/>
            </a:pPr>
            <a:endParaRPr lang="ru-RU" b="1" u="sng" dirty="0" smtClean="0"/>
          </a:p>
          <a:p>
            <a:pPr>
              <a:buNone/>
            </a:pPr>
            <a:r>
              <a:rPr lang="ru-RU" b="1" u="sng" dirty="0" smtClean="0"/>
              <a:t>Примерный план анализа работы</a:t>
            </a:r>
            <a:endParaRPr lang="ru-RU" dirty="0" smtClean="0"/>
          </a:p>
          <a:p>
            <a:pPr>
              <a:buNone/>
            </a:pPr>
            <a:r>
              <a:rPr lang="ru-RU" b="1" u="sng" dirty="0" smtClean="0"/>
              <a:t>куратора направления «Одаренные дети»</a:t>
            </a:r>
          </a:p>
          <a:p>
            <a:r>
              <a:rPr lang="ru-RU" dirty="0" smtClean="0"/>
              <a:t> Цель работы</a:t>
            </a:r>
          </a:p>
          <a:p>
            <a:pPr lvl="0"/>
            <a:r>
              <a:rPr lang="ru-RU" dirty="0" smtClean="0"/>
              <a:t>Задачи (конкретные, проверяемые, с цифрами)</a:t>
            </a:r>
          </a:p>
          <a:p>
            <a:pPr lvl="0"/>
            <a:r>
              <a:rPr lang="ru-RU" dirty="0" smtClean="0"/>
              <a:t> Краткая характеристика учреждения (название, количество учащихся, направления работы с одаренными детьми, формы работы с ними, структура)</a:t>
            </a:r>
          </a:p>
          <a:p>
            <a:pPr lvl="0"/>
            <a:r>
              <a:rPr lang="ru-RU" dirty="0" smtClean="0"/>
              <a:t>Мероприятия, которые были запланированы и были реализованы (название, сколько учащихся приняли участие, учителя которые  принимали участие в подготовке учащихся, результат (обязательно показать  динамику за несколько лет)). Что удалось – причина, что не удалось – причина. </a:t>
            </a:r>
            <a:r>
              <a:rPr lang="ru-RU" i="1" dirty="0" smtClean="0"/>
              <a:t>Здесь приветствуются диаграммы, графики, таблицы</a:t>
            </a:r>
            <a:endParaRPr lang="ru-RU" dirty="0" smtClean="0"/>
          </a:p>
          <a:p>
            <a:pPr lvl="0"/>
            <a:r>
              <a:rPr lang="ru-RU" dirty="0" smtClean="0"/>
              <a:t>Выявить самых активных учащихся и учителей</a:t>
            </a:r>
          </a:p>
          <a:p>
            <a:pPr lvl="0"/>
            <a:r>
              <a:rPr lang="ru-RU" dirty="0" smtClean="0"/>
              <a:t>Выводы: общая динамика достигнутых результатов, перечень недостатков, определение факторов, оказавших положительное и отрицательное воздействие на работу, определение мер по  исправлению (ликвидации) недостатков)</a:t>
            </a:r>
          </a:p>
          <a:p>
            <a:pPr lvl="0"/>
            <a:r>
              <a:rPr lang="ru-RU" dirty="0" smtClean="0"/>
              <a:t>Задачи на следующий год (конкретные, проверяемые, с цифрами)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Благодарю 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за 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внимание!</a:t>
            </a:r>
            <a:endParaRPr lang="ru-RU" sz="5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2" descr="D:\Desktop\54488181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87624" y="5805264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Благодарю за внимание!</a:t>
            </a:r>
            <a:endParaRPr lang="ru-RU" sz="4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996952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Если то, что вы делаете, не срабатывает,</a:t>
            </a:r>
            <a:br>
              <a:rPr lang="ru-RU" dirty="0" smtClean="0"/>
            </a:br>
            <a:r>
              <a:rPr lang="ru-RU" dirty="0" smtClean="0"/>
              <a:t> сделайте что-нибудь другое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3370386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Перспективы работы с одаренными детьми </a:t>
            </a:r>
            <a:br>
              <a:rPr lang="ru-RU" dirty="0" smtClean="0"/>
            </a:br>
            <a:r>
              <a:rPr lang="ru-RU" dirty="0" smtClean="0"/>
              <a:t>на 2015-16 учебный год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39952" y="5301208"/>
            <a:ext cx="3898776" cy="1401019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Совещание кураторов направления «Одаренные дети»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07.09.2015 г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Оргпроект совещания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571184" cy="4846320"/>
          </a:xfrm>
        </p:spPr>
        <p:txBody>
          <a:bodyPr/>
          <a:lstStyle/>
          <a:p>
            <a:r>
              <a:rPr lang="ru-RU" dirty="0" smtClean="0"/>
              <a:t>Задачи совещания</a:t>
            </a:r>
          </a:p>
          <a:p>
            <a:r>
              <a:rPr lang="ru-RU" dirty="0" smtClean="0"/>
              <a:t>Анализ выполнения задач прошлого учебного года</a:t>
            </a:r>
          </a:p>
          <a:p>
            <a:r>
              <a:rPr lang="ru-RU" dirty="0" smtClean="0"/>
              <a:t>Цели </a:t>
            </a:r>
            <a:r>
              <a:rPr lang="ru-RU" dirty="0" smtClean="0"/>
              <a:t>и задачи работы с одаренными детьми на 2015-16 учебный год</a:t>
            </a:r>
          </a:p>
          <a:p>
            <a:r>
              <a:rPr lang="ru-RU" dirty="0" smtClean="0"/>
              <a:t>Обсуждение мероприятий школьного, муниципального и регионального уровней с одаренными детьми на 2015-16 учебный год</a:t>
            </a:r>
          </a:p>
          <a:p>
            <a:r>
              <a:rPr lang="ru-RU" dirty="0" smtClean="0"/>
              <a:t>Разное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Задачи 2014-15 учебного года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54461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Основной целью работы с одаренными детьми является – выстраивание системы поиска и поддержки талантливых детей в Богучанском </a:t>
            </a:r>
            <a:r>
              <a:rPr lang="ru-RU" dirty="0" smtClean="0"/>
              <a:t>районе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Основными задачами данного направления являются:</a:t>
            </a:r>
          </a:p>
          <a:p>
            <a:pPr lvl="0"/>
            <a:r>
              <a:rPr lang="ru-RU" dirty="0" smtClean="0"/>
              <a:t>Определить приоритетными направлениями в работе 3 области одаренности: спортивную, творческую, </a:t>
            </a:r>
            <a:r>
              <a:rPr lang="ru-RU" dirty="0" smtClean="0"/>
              <a:t>интеллектуальную</a:t>
            </a:r>
            <a:endParaRPr lang="ru-RU" dirty="0" smtClean="0"/>
          </a:p>
          <a:p>
            <a:pPr lvl="0"/>
            <a:r>
              <a:rPr lang="ru-RU" dirty="0" smtClean="0"/>
              <a:t>Обеспечить участие 80% школьников в различных очных и заочных олимпиадах и конкурсах. Задача выполнена в 2014-15 учебном </a:t>
            </a:r>
            <a:r>
              <a:rPr lang="ru-RU" dirty="0" smtClean="0"/>
              <a:t>году</a:t>
            </a:r>
            <a:endParaRPr lang="ru-RU" dirty="0" smtClean="0"/>
          </a:p>
          <a:p>
            <a:pPr lvl="0"/>
            <a:r>
              <a:rPr lang="ru-RU" dirty="0" smtClean="0"/>
              <a:t>Охватить детей начальной школы   учебно-исследовательской деятельностью – до 22 % от общей численности. Задача выполнена на 75</a:t>
            </a:r>
            <a:r>
              <a:rPr lang="ru-RU" dirty="0" smtClean="0"/>
              <a:t>%</a:t>
            </a:r>
            <a:endParaRPr lang="ru-RU" dirty="0" smtClean="0"/>
          </a:p>
          <a:p>
            <a:pPr lvl="0"/>
            <a:r>
              <a:rPr lang="ru-RU" dirty="0" smtClean="0"/>
              <a:t>Увеличить количество участников краевого Форума «Молодежь и наука» до 23. Участвовали 21 человек. Задача не </a:t>
            </a:r>
            <a:r>
              <a:rPr lang="ru-RU" dirty="0" smtClean="0"/>
              <a:t>выполнена</a:t>
            </a:r>
            <a:endParaRPr lang="ru-RU" dirty="0" smtClean="0"/>
          </a:p>
          <a:p>
            <a:pPr lvl="0"/>
            <a:r>
              <a:rPr lang="ru-RU" dirty="0" smtClean="0"/>
              <a:t>Увеличить долю учащихся, охваченных олимпиадным движением  на районном уровне до 260 человек по 21 предмету. Задача выполнена – 270 </a:t>
            </a:r>
            <a:r>
              <a:rPr lang="ru-RU" dirty="0" smtClean="0"/>
              <a:t>человек</a:t>
            </a:r>
            <a:endParaRPr lang="ru-RU" dirty="0" smtClean="0"/>
          </a:p>
          <a:p>
            <a:pPr lvl="0"/>
            <a:r>
              <a:rPr lang="ru-RU" dirty="0" smtClean="0"/>
              <a:t>Увеличить количество участников регионального этапа ВсОШ до 17. Задача не выполнена, участвовали 7 человек.</a:t>
            </a:r>
          </a:p>
          <a:p>
            <a:pPr lvl="0"/>
            <a:r>
              <a:rPr lang="ru-RU" dirty="0" smtClean="0"/>
              <a:t>Обеспечить участие 20 учащихся района в  интенсивной школе для интеллектуально одаренных детей. Задача не </a:t>
            </a:r>
            <a:r>
              <a:rPr lang="ru-RU" dirty="0" smtClean="0"/>
              <a:t>выполнена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Достижения прошлого учебного года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7632848" cy="499033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Проведение муниципального этапа ВсОШ по информатике и астрономии</a:t>
            </a:r>
          </a:p>
          <a:p>
            <a:r>
              <a:rPr lang="ru-RU" dirty="0" smtClean="0"/>
              <a:t>2 призера на региональном этапе ВсОШ</a:t>
            </a:r>
          </a:p>
          <a:p>
            <a:pPr>
              <a:buNone/>
            </a:pPr>
            <a:r>
              <a:rPr lang="ru-RU" dirty="0" smtClean="0"/>
              <a:t> (БСОШ № 2 и Пинчугская СОШ № 8)</a:t>
            </a:r>
          </a:p>
          <a:p>
            <a:r>
              <a:rPr lang="ru-RU" dirty="0" smtClean="0"/>
              <a:t>Увеличение количества работ на муниципальном этапе УИК</a:t>
            </a:r>
          </a:p>
          <a:p>
            <a:r>
              <a:rPr lang="ru-RU" dirty="0" smtClean="0"/>
              <a:t>Результативное выступление на форуме «Молодежь и наука»  (2 призера -ТСОШ № 7; специальные призы)</a:t>
            </a:r>
          </a:p>
          <a:p>
            <a:r>
              <a:rPr lang="ru-RU" dirty="0" smtClean="0"/>
              <a:t> Первая муниципальная олимпиада учащихся начальной школы</a:t>
            </a:r>
          </a:p>
          <a:p>
            <a:r>
              <a:rPr lang="ru-RU" dirty="0" smtClean="0"/>
              <a:t>Публикация статей в сборнике «Опыт работы с одаренными детьми в Восточном территориальном округе Красноярского края» (5 статей из 17)</a:t>
            </a:r>
          </a:p>
          <a:p>
            <a:r>
              <a:rPr lang="ru-RU" dirty="0" smtClean="0"/>
              <a:t>Поездка 10 учащихся в Крым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Проблемы прошлого учебного года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7920880" cy="5040560"/>
          </a:xfrm>
        </p:spPr>
        <p:txBody>
          <a:bodyPr>
            <a:normAutofit fontScale="92500"/>
          </a:bodyPr>
          <a:lstStyle/>
          <a:p>
            <a:r>
              <a:rPr lang="ru-RU" sz="2200" dirty="0" smtClean="0"/>
              <a:t>Уменьшение количества участников муниципального этапа ВсОШ</a:t>
            </a:r>
          </a:p>
          <a:p>
            <a:r>
              <a:rPr lang="ru-RU" sz="2200" dirty="0" smtClean="0"/>
              <a:t> Не приняли  участие в муниципальном этапе ВсОШ следующие ОУ: Говорковская, Нижнетерянская, Кежекская</a:t>
            </a:r>
          </a:p>
          <a:p>
            <a:r>
              <a:rPr lang="ru-RU" sz="2200" dirty="0" smtClean="0"/>
              <a:t>Слабая  подготовка учащихся к муниципальному этапу ВсОШ в следствие отсутствия системного подхода к подготовке</a:t>
            </a:r>
          </a:p>
          <a:p>
            <a:r>
              <a:rPr lang="ru-RU" sz="2200" dirty="0" smtClean="0"/>
              <a:t>Не приняли участие в УИК  следующие ОУ: Белякинская, Кежекская, Манзенская, Новохайская, Осиновская СОШ, Такучетская, Хребтовская СОШ</a:t>
            </a:r>
          </a:p>
          <a:p>
            <a:r>
              <a:rPr lang="ru-RU" sz="2200" dirty="0" smtClean="0"/>
              <a:t>Не приняли участие в муниципальном этапе  олимпиады для учащихся начальной школы: Артюгинская, Белякинская, Кежекская,  Манзенская, Нижнетерянская, Манзенская</a:t>
            </a:r>
          </a:p>
          <a:p>
            <a:endParaRPr lang="ru-RU" sz="2200" dirty="0" smtClean="0"/>
          </a:p>
          <a:p>
            <a:r>
              <a:rPr lang="ru-RU" sz="2200" dirty="0" smtClean="0"/>
              <a:t>Частая смена кураторов</a:t>
            </a:r>
          </a:p>
          <a:p>
            <a:endParaRPr lang="ru-RU" sz="2200" dirty="0" smtClean="0"/>
          </a:p>
          <a:p>
            <a:endParaRPr lang="ru-RU" sz="2200" dirty="0" smtClean="0"/>
          </a:p>
          <a:p>
            <a:endParaRPr lang="ru-RU" sz="2200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Решение совещания 18.03.2015 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7643192" cy="504056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Активизировать подготовку учащихся – кандидатов на муниципальный этап ВсОШ через закрепление за каждым педагогом и решение олимпиадных заданий разных лет</a:t>
            </a:r>
          </a:p>
          <a:p>
            <a:r>
              <a:rPr lang="ru-RU" dirty="0" smtClean="0"/>
              <a:t>Провести интенсивную школу для подготовки участников муниципального этапа ВсОШ на осенних каникулах</a:t>
            </a:r>
          </a:p>
          <a:p>
            <a:r>
              <a:rPr lang="ru-RU" dirty="0" smtClean="0"/>
              <a:t>Систематизировать работу  с одаренными учащимися</a:t>
            </a:r>
          </a:p>
          <a:p>
            <a:r>
              <a:rPr lang="ru-RU" dirty="0" smtClean="0"/>
              <a:t>Контролировать проведение школьного этапа ВсОШ (не допускать  выдачи олимпиадных заданий на дом, использование сотовых телефонов, Интернета и др. запрещенных материалов)</a:t>
            </a:r>
          </a:p>
          <a:p>
            <a:r>
              <a:rPr lang="ru-RU" dirty="0" smtClean="0"/>
              <a:t>Использовать курсы повышения квалификации по работе с одаренными детьми</a:t>
            </a:r>
          </a:p>
          <a:p>
            <a:r>
              <a:rPr lang="ru-RU" dirty="0" smtClean="0"/>
              <a:t>Использовать олимпиадные задания  прошлых лет на уроках и как домашние задания</a:t>
            </a:r>
          </a:p>
          <a:p>
            <a:r>
              <a:rPr lang="ru-RU" dirty="0" smtClean="0"/>
              <a:t>Использовать дистанционные олимпиады как средство подготовки к ВсОШ</a:t>
            </a:r>
          </a:p>
          <a:p>
            <a:pPr marL="457200" indent="-457200">
              <a:defRPr/>
            </a:pPr>
            <a:r>
              <a:rPr lang="ru-RU" dirty="0"/>
              <a:t>Продумать вопрос проведения конкурса проектных работ «Инициатива» в рамках УИК</a:t>
            </a:r>
          </a:p>
          <a:p>
            <a:pPr marL="457200" indent="-457200">
              <a:defRPr/>
            </a:pPr>
            <a:r>
              <a:rPr lang="ru-RU" dirty="0"/>
              <a:t>Провести семинар по оформлению работ на УИК в апреле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Цели и задачи на 2015 -16 учебный год: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7704856" cy="485740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Определить приоритетными направлениями в работе 3 области одаренности: спортивную, творческую, </a:t>
            </a:r>
            <a:r>
              <a:rPr lang="ru-RU" dirty="0" smtClean="0"/>
              <a:t>интеллектуальную</a:t>
            </a:r>
            <a:endParaRPr lang="ru-RU" dirty="0"/>
          </a:p>
          <a:p>
            <a:pPr lvl="0"/>
            <a:r>
              <a:rPr lang="ru-RU" dirty="0"/>
              <a:t>Обеспечить участие 80% школьников в различных очных и заочных олимпиадах и </a:t>
            </a:r>
            <a:r>
              <a:rPr lang="ru-RU" dirty="0" smtClean="0"/>
              <a:t>конкурсах</a:t>
            </a:r>
            <a:endParaRPr lang="ru-RU" dirty="0"/>
          </a:p>
          <a:p>
            <a:pPr lvl="0"/>
            <a:r>
              <a:rPr lang="ru-RU" dirty="0"/>
              <a:t>Охватить детей начальной </a:t>
            </a:r>
            <a:r>
              <a:rPr lang="ru-RU"/>
              <a:t>школы   </a:t>
            </a:r>
            <a:r>
              <a:rPr lang="ru-RU" smtClean="0"/>
              <a:t>учебно-исследовательской </a:t>
            </a:r>
            <a:r>
              <a:rPr lang="ru-RU" dirty="0"/>
              <a:t>деятельностью – до 70 % от общей </a:t>
            </a:r>
            <a:r>
              <a:rPr lang="ru-RU" dirty="0" smtClean="0"/>
              <a:t>численности</a:t>
            </a:r>
            <a:endParaRPr lang="ru-RU" dirty="0"/>
          </a:p>
          <a:p>
            <a:pPr lvl="0"/>
            <a:r>
              <a:rPr lang="ru-RU" dirty="0"/>
              <a:t>Увеличить количество участников краевого Форума «Молодежь и наука» до </a:t>
            </a:r>
            <a:r>
              <a:rPr lang="ru-RU" dirty="0" smtClean="0"/>
              <a:t>23</a:t>
            </a:r>
            <a:endParaRPr lang="ru-RU" dirty="0"/>
          </a:p>
          <a:p>
            <a:pPr lvl="0"/>
            <a:r>
              <a:rPr lang="ru-RU" dirty="0"/>
              <a:t>Увеличить долю учащихся, охваченных олимпиадным движением  на районном уровне до 280  человек по 21 </a:t>
            </a:r>
            <a:r>
              <a:rPr lang="ru-RU" dirty="0" smtClean="0"/>
              <a:t>предмету</a:t>
            </a:r>
            <a:endParaRPr lang="ru-RU" dirty="0"/>
          </a:p>
          <a:p>
            <a:pPr lvl="0"/>
            <a:r>
              <a:rPr lang="ru-RU" dirty="0"/>
              <a:t>Обеспечить количество участников регионального этапа </a:t>
            </a:r>
            <a:r>
              <a:rPr lang="ru-RU" dirty="0" smtClean="0"/>
              <a:t>ВсОШ </a:t>
            </a:r>
            <a:r>
              <a:rPr lang="ru-RU" dirty="0"/>
              <a:t>-  </a:t>
            </a:r>
            <a:r>
              <a:rPr lang="ru-RU" dirty="0" smtClean="0"/>
              <a:t>9</a:t>
            </a:r>
            <a:endParaRPr lang="ru-RU" dirty="0"/>
          </a:p>
          <a:p>
            <a:pPr lvl="0"/>
            <a:r>
              <a:rPr lang="ru-RU" dirty="0"/>
              <a:t>Обеспечить участие 20 учащихся района в  интенсивной школе для интеллектуально одаренных </a:t>
            </a:r>
            <a:r>
              <a:rPr lang="ru-RU" dirty="0" smtClean="0"/>
              <a:t>детей</a:t>
            </a:r>
            <a:endParaRPr lang="ru-RU" dirty="0"/>
          </a:p>
          <a:p>
            <a:pPr lvl="0"/>
            <a:r>
              <a:rPr lang="ru-RU" dirty="0"/>
              <a:t>Обеспечить участие 20 работ учащихся на региональном этапе конкурса «Страна чудес – страна исследований</a:t>
            </a:r>
            <a:r>
              <a:rPr lang="ru-RU" dirty="0" smtClean="0"/>
              <a:t>»</a:t>
            </a:r>
            <a:endParaRPr lang="ru-RU" dirty="0"/>
          </a:p>
          <a:p>
            <a:pPr lvl="0"/>
            <a:r>
              <a:rPr lang="ru-RU" dirty="0"/>
              <a:t>Обеспечить участие 20 школ района в муниципальном этапе олимпиады для обучающихся начальной </a:t>
            </a:r>
            <a:r>
              <a:rPr lang="ru-RU" dirty="0" smtClean="0"/>
              <a:t>школы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562</TotalTime>
  <Words>956</Words>
  <Application>Microsoft Office PowerPoint</Application>
  <PresentationFormat>Экран (4:3)</PresentationFormat>
  <Paragraphs>158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Слайд 1</vt:lpstr>
      <vt:lpstr>Если то, что вы делаете, не срабатывает,  сделайте что-нибудь другое </vt:lpstr>
      <vt:lpstr> Перспективы работы с одаренными детьми  на 2015-16 учебный год </vt:lpstr>
      <vt:lpstr>Оргпроект совещания </vt:lpstr>
      <vt:lpstr>Задачи 2014-15 учебного года</vt:lpstr>
      <vt:lpstr>Достижения прошлого учебного года</vt:lpstr>
      <vt:lpstr>Проблемы прошлого учебного года</vt:lpstr>
      <vt:lpstr>Решение совещания 18.03.2015 г</vt:lpstr>
      <vt:lpstr>Цели и задачи на 2015 -16 учебный год:</vt:lpstr>
      <vt:lpstr>Муниципальные мероприятия, запланированные  в 2015-16 учебном году с учащимися</vt:lpstr>
      <vt:lpstr>Муниципальные мероприятия, запланированные  в 2015-16 учебном году с учащимися</vt:lpstr>
      <vt:lpstr>Участие в краевых мероприятиях</vt:lpstr>
      <vt:lpstr>Мероприятия с кураторами</vt:lpstr>
      <vt:lpstr>Отчеты за 2014-15 учебный год</vt:lpstr>
      <vt:lpstr>Слайд 15</vt:lpstr>
    </vt:vector>
  </TitlesOfParts>
  <Company>УО администрации Богучанского района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Userruo</dc:creator>
  <cp:lastModifiedBy>Userruo</cp:lastModifiedBy>
  <cp:revision>150</cp:revision>
  <dcterms:created xsi:type="dcterms:W3CDTF">2015-09-01T05:50:10Z</dcterms:created>
  <dcterms:modified xsi:type="dcterms:W3CDTF">2015-09-04T08:34:36Z</dcterms:modified>
</cp:coreProperties>
</file>