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56;&#1077;&#1079;&#1091;&#1083;&#1100;&#1090;&#1072;&#1090;&#1099;%20&#1043;&#1048;&#1040;%20-9%202021-22%20&#1091;&#1095;%20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/>
              <a:t>Русский язык  </a:t>
            </a:r>
            <a:r>
              <a:rPr lang="ru-RU" dirty="0" smtClean="0"/>
              <a:t>качество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'Русский язык'!$AR$2</c:f>
              <c:strCache>
                <c:ptCount val="1"/>
                <c:pt idx="0">
                  <c:v>% 4-5(качество)</c:v>
                </c:pt>
              </c:strCache>
            </c:strRef>
          </c:tx>
          <c:dLbls>
            <c:showVal val="1"/>
          </c:dLbls>
          <c:cat>
            <c:strRef>
              <c:f>'Русский язык'!$AQ$3:$AQ$24</c:f>
              <c:strCache>
                <c:ptCount val="22"/>
                <c:pt idx="0">
                  <c:v>Шиверская </c:v>
                </c:pt>
                <c:pt idx="1">
                  <c:v> Красногорьевская</c:v>
                </c:pt>
                <c:pt idx="2">
                  <c:v>Такучетская </c:v>
                </c:pt>
                <c:pt idx="3">
                  <c:v>Богучанская  № 3</c:v>
                </c:pt>
                <c:pt idx="4">
                  <c:v>Нижнетерянская </c:v>
                </c:pt>
                <c:pt idx="5">
                  <c:v>Хребтовская</c:v>
                </c:pt>
                <c:pt idx="6">
                  <c:v>Гремучинская </c:v>
                </c:pt>
                <c:pt idx="7">
                  <c:v>Богучанская  № 2</c:v>
                </c:pt>
                <c:pt idx="8">
                  <c:v>Октябрьская </c:v>
                </c:pt>
                <c:pt idx="9">
                  <c:v> Таежнинская № 20</c:v>
                </c:pt>
                <c:pt idx="10">
                  <c:v>Чуноярская </c:v>
                </c:pt>
                <c:pt idx="11">
                  <c:v>Манзенская </c:v>
                </c:pt>
                <c:pt idx="12">
                  <c:v>Богучанская  № 4</c:v>
                </c:pt>
                <c:pt idx="13">
                  <c:v>Осиновская </c:v>
                </c:pt>
                <c:pt idx="14">
                  <c:v>Богучанская № 1 </c:v>
                </c:pt>
                <c:pt idx="15">
                  <c:v> Ангарская </c:v>
                </c:pt>
                <c:pt idx="16">
                  <c:v>Таежнинская  № 7</c:v>
                </c:pt>
                <c:pt idx="17">
                  <c:v>Невонская </c:v>
                </c:pt>
                <c:pt idx="18">
                  <c:v>Пинчугская</c:v>
                </c:pt>
                <c:pt idx="19">
                  <c:v>Новохайская </c:v>
                </c:pt>
                <c:pt idx="20">
                  <c:v>Говорковская</c:v>
                </c:pt>
                <c:pt idx="21">
                  <c:v>Кежекская </c:v>
                </c:pt>
              </c:strCache>
            </c:strRef>
          </c:cat>
          <c:val>
            <c:numRef>
              <c:f>'Русский язык'!$AR$3:$AR$24</c:f>
              <c:numCache>
                <c:formatCode>General</c:formatCode>
                <c:ptCount val="22"/>
                <c:pt idx="0">
                  <c:v>22</c:v>
                </c:pt>
                <c:pt idx="1">
                  <c:v>27</c:v>
                </c:pt>
                <c:pt idx="2">
                  <c:v>33</c:v>
                </c:pt>
                <c:pt idx="3">
                  <c:v>44</c:v>
                </c:pt>
                <c:pt idx="4">
                  <c:v>50</c:v>
                </c:pt>
                <c:pt idx="5">
                  <c:v>50</c:v>
                </c:pt>
                <c:pt idx="6">
                  <c:v>53</c:v>
                </c:pt>
                <c:pt idx="7">
                  <c:v>55</c:v>
                </c:pt>
                <c:pt idx="8">
                  <c:v>56</c:v>
                </c:pt>
                <c:pt idx="9">
                  <c:v>56</c:v>
                </c:pt>
                <c:pt idx="10">
                  <c:v>56</c:v>
                </c:pt>
                <c:pt idx="11">
                  <c:v>60</c:v>
                </c:pt>
                <c:pt idx="12">
                  <c:v>67</c:v>
                </c:pt>
                <c:pt idx="13">
                  <c:v>67</c:v>
                </c:pt>
                <c:pt idx="14">
                  <c:v>70</c:v>
                </c:pt>
                <c:pt idx="15">
                  <c:v>72</c:v>
                </c:pt>
                <c:pt idx="16">
                  <c:v>73</c:v>
                </c:pt>
                <c:pt idx="17">
                  <c:v>80</c:v>
                </c:pt>
                <c:pt idx="18">
                  <c:v>84</c:v>
                </c:pt>
                <c:pt idx="19">
                  <c:v>86</c:v>
                </c:pt>
                <c:pt idx="20">
                  <c:v>90</c:v>
                </c:pt>
                <c:pt idx="21">
                  <c:v>100</c:v>
                </c:pt>
              </c:numCache>
            </c:numRef>
          </c:val>
        </c:ser>
        <c:axId val="47873408"/>
        <c:axId val="77790208"/>
      </c:barChart>
      <c:catAx>
        <c:axId val="47873408"/>
        <c:scaling>
          <c:orientation val="minMax"/>
        </c:scaling>
        <c:axPos val="b"/>
        <c:tickLblPos val="nextTo"/>
        <c:crossAx val="77790208"/>
        <c:crosses val="autoZero"/>
        <c:auto val="1"/>
        <c:lblAlgn val="ctr"/>
        <c:lblOffset val="100"/>
      </c:catAx>
      <c:valAx>
        <c:axId val="77790208"/>
        <c:scaling>
          <c:orientation val="minMax"/>
        </c:scaling>
        <c:axPos val="l"/>
        <c:majorGridlines/>
        <c:numFmt formatCode="General" sourceLinked="1"/>
        <c:tickLblPos val="nextTo"/>
        <c:crossAx val="47873408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Биология </a:t>
            </a:r>
            <a:r>
              <a:rPr lang="ru-RU" baseline="0" dirty="0" smtClean="0"/>
              <a:t> </a:t>
            </a:r>
            <a:r>
              <a:rPr lang="ru-RU" dirty="0" smtClean="0"/>
              <a:t> качество</a:t>
            </a:r>
            <a:r>
              <a:rPr lang="ru-RU" baseline="0" dirty="0" smtClean="0"/>
              <a:t>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Биология!$AA$58:$AA$75</c:f>
              <c:strCache>
                <c:ptCount val="18"/>
                <c:pt idx="0">
                  <c:v> Красногорьевская</c:v>
                </c:pt>
                <c:pt idx="1">
                  <c:v>Хребтовская</c:v>
                </c:pt>
                <c:pt idx="2">
                  <c:v> Ангарская </c:v>
                </c:pt>
                <c:pt idx="3">
                  <c:v>Манзенская </c:v>
                </c:pt>
                <c:pt idx="4">
                  <c:v>Новохайская </c:v>
                </c:pt>
                <c:pt idx="5">
                  <c:v>Гремучинская </c:v>
                </c:pt>
                <c:pt idx="6">
                  <c:v>Октябрьская </c:v>
                </c:pt>
                <c:pt idx="7">
                  <c:v> Таежнинская № 20</c:v>
                </c:pt>
                <c:pt idx="8">
                  <c:v>Таежнинская  № 7</c:v>
                </c:pt>
                <c:pt idx="9">
                  <c:v>Говорковская</c:v>
                </c:pt>
                <c:pt idx="10">
                  <c:v>Богучанская № 1 </c:v>
                </c:pt>
                <c:pt idx="11">
                  <c:v>Богучанская  № 2</c:v>
                </c:pt>
                <c:pt idx="12">
                  <c:v>Чуноярская </c:v>
                </c:pt>
                <c:pt idx="13">
                  <c:v>Осиновская </c:v>
                </c:pt>
                <c:pt idx="14">
                  <c:v>Невонская </c:v>
                </c:pt>
                <c:pt idx="15">
                  <c:v>Богучанская  № 3</c:v>
                </c:pt>
                <c:pt idx="16">
                  <c:v>Нижнетерянская </c:v>
                </c:pt>
                <c:pt idx="17">
                  <c:v>Пинчугская</c:v>
                </c:pt>
              </c:strCache>
            </c:strRef>
          </c:cat>
          <c:val>
            <c:numRef>
              <c:f>Биология!$AB$58:$AB$75</c:f>
              <c:numCache>
                <c:formatCode>General</c:formatCode>
                <c:ptCount val="18"/>
                <c:pt idx="0">
                  <c:v>11</c:v>
                </c:pt>
                <c:pt idx="1">
                  <c:v>13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33</c:v>
                </c:pt>
                <c:pt idx="6">
                  <c:v>38</c:v>
                </c:pt>
                <c:pt idx="7">
                  <c:v>38</c:v>
                </c:pt>
                <c:pt idx="8">
                  <c:v>40</c:v>
                </c:pt>
                <c:pt idx="9">
                  <c:v>50</c:v>
                </c:pt>
                <c:pt idx="10">
                  <c:v>57</c:v>
                </c:pt>
                <c:pt idx="11">
                  <c:v>63</c:v>
                </c:pt>
                <c:pt idx="12">
                  <c:v>63</c:v>
                </c:pt>
                <c:pt idx="13">
                  <c:v>71</c:v>
                </c:pt>
                <c:pt idx="14">
                  <c:v>75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</c:numCache>
            </c:numRef>
          </c:val>
        </c:ser>
        <c:axId val="55558528"/>
        <c:axId val="55562240"/>
      </c:barChart>
      <c:catAx>
        <c:axId val="55558528"/>
        <c:scaling>
          <c:orientation val="minMax"/>
        </c:scaling>
        <c:axPos val="b"/>
        <c:tickLblPos val="nextTo"/>
        <c:crossAx val="55562240"/>
        <c:crosses val="autoZero"/>
        <c:auto val="1"/>
        <c:lblAlgn val="ctr"/>
        <c:lblOffset val="100"/>
      </c:catAx>
      <c:valAx>
        <c:axId val="55562240"/>
        <c:scaling>
          <c:orientation val="minMax"/>
        </c:scaling>
        <c:axPos val="l"/>
        <c:majorGridlines/>
        <c:numFmt formatCode="General" sourceLinked="1"/>
        <c:tickLblPos val="nextTo"/>
        <c:crossAx val="5555852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Биология </a:t>
            </a:r>
            <a:r>
              <a:rPr lang="ru-RU" dirty="0" smtClean="0"/>
              <a:t> «2» (%)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Биология!$AB$36</c:f>
              <c:strCache>
                <c:ptCount val="1"/>
                <c:pt idx="0">
                  <c:v>2%</c:v>
                </c:pt>
              </c:strCache>
            </c:strRef>
          </c:tx>
          <c:dLbls>
            <c:showVal val="1"/>
          </c:dLbls>
          <c:cat>
            <c:strRef>
              <c:f>Биология!$AA$37:$AA$54</c:f>
              <c:strCache>
                <c:ptCount val="18"/>
                <c:pt idx="0">
                  <c:v>Богучанская № 1 </c:v>
                </c:pt>
                <c:pt idx="1">
                  <c:v>Таежнинская  № 7</c:v>
                </c:pt>
                <c:pt idx="2">
                  <c:v> Красногорьевская</c:v>
                </c:pt>
                <c:pt idx="3">
                  <c:v>Хребтовская</c:v>
                </c:pt>
                <c:pt idx="4">
                  <c:v> Таежнинская № 20</c:v>
                </c:pt>
                <c:pt idx="5">
                  <c:v>Гремучинская </c:v>
                </c:pt>
                <c:pt idx="6">
                  <c:v> Ангарская </c:v>
                </c:pt>
                <c:pt idx="7">
                  <c:v>Богучанская  № 2</c:v>
                </c:pt>
                <c:pt idx="8">
                  <c:v>Богучанская  № 3</c:v>
                </c:pt>
                <c:pt idx="9">
                  <c:v>Говорковская</c:v>
                </c:pt>
                <c:pt idx="10">
                  <c:v>Манзенская </c:v>
                </c:pt>
                <c:pt idx="11">
                  <c:v>Невонская </c:v>
                </c:pt>
                <c:pt idx="12">
                  <c:v>Нижнетерянская </c:v>
                </c:pt>
                <c:pt idx="13">
                  <c:v>Новохайская </c:v>
                </c:pt>
                <c:pt idx="14">
                  <c:v>Октябрьская </c:v>
                </c:pt>
                <c:pt idx="15">
                  <c:v>Осиновская </c:v>
                </c:pt>
                <c:pt idx="16">
                  <c:v>Пинчугская</c:v>
                </c:pt>
                <c:pt idx="17">
                  <c:v>Чуноярская </c:v>
                </c:pt>
              </c:strCache>
            </c:strRef>
          </c:cat>
          <c:val>
            <c:numRef>
              <c:f>Биология!$AB$37:$AB$54</c:f>
              <c:numCache>
                <c:formatCode>General</c:formatCode>
                <c:ptCount val="18"/>
                <c:pt idx="0">
                  <c:v>7</c:v>
                </c:pt>
                <c:pt idx="1">
                  <c:v>10</c:v>
                </c:pt>
                <c:pt idx="2">
                  <c:v>11</c:v>
                </c:pt>
                <c:pt idx="3">
                  <c:v>13</c:v>
                </c:pt>
                <c:pt idx="4">
                  <c:v>23</c:v>
                </c:pt>
                <c:pt idx="5">
                  <c:v>33</c:v>
                </c:pt>
              </c:numCache>
            </c:numRef>
          </c:val>
        </c:ser>
        <c:axId val="56479744"/>
        <c:axId val="78376960"/>
      </c:barChart>
      <c:catAx>
        <c:axId val="56479744"/>
        <c:scaling>
          <c:orientation val="minMax"/>
        </c:scaling>
        <c:axPos val="b"/>
        <c:tickLblPos val="nextTo"/>
        <c:crossAx val="78376960"/>
        <c:crosses val="autoZero"/>
        <c:auto val="1"/>
        <c:lblAlgn val="ctr"/>
        <c:lblOffset val="100"/>
      </c:catAx>
      <c:valAx>
        <c:axId val="78376960"/>
        <c:scaling>
          <c:orientation val="minMax"/>
        </c:scaling>
        <c:axPos val="l"/>
        <c:majorGridlines/>
        <c:numFmt formatCode="General" sourceLinked="1"/>
        <c:tickLblPos val="nextTo"/>
        <c:crossAx val="56479744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Биология %-ое соотношение отметок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Биология!$AH$31:$AK$31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Биология!$AH$32:$AK$32</c:f>
              <c:numCache>
                <c:formatCode>General</c:formatCode>
                <c:ptCount val="4"/>
                <c:pt idx="0">
                  <c:v>3</c:v>
                </c:pt>
                <c:pt idx="1">
                  <c:v>38</c:v>
                </c:pt>
                <c:pt idx="2">
                  <c:v>51</c:v>
                </c:pt>
                <c:pt idx="3">
                  <c:v>8</c:v>
                </c:pt>
              </c:numCache>
            </c:numRef>
          </c:val>
        </c:ser>
        <c:gapWidth val="75"/>
        <c:overlap val="-25"/>
        <c:axId val="56635392"/>
        <c:axId val="56637696"/>
      </c:barChart>
      <c:catAx>
        <c:axId val="56635392"/>
        <c:scaling>
          <c:orientation val="minMax"/>
        </c:scaling>
        <c:axPos val="b"/>
        <c:majorTickMark val="none"/>
        <c:tickLblPos val="nextTo"/>
        <c:crossAx val="56637696"/>
        <c:crosses val="autoZero"/>
        <c:auto val="1"/>
        <c:lblAlgn val="ctr"/>
        <c:lblOffset val="100"/>
      </c:catAx>
      <c:valAx>
        <c:axId val="566376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6635392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История  </a:t>
            </a:r>
            <a:r>
              <a:rPr lang="ru-RU" dirty="0" smtClean="0"/>
              <a:t> качество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История!$AC$42</c:f>
              <c:strCache>
                <c:ptCount val="1"/>
                <c:pt idx="0">
                  <c:v>% 4-5(качество)</c:v>
                </c:pt>
              </c:strCache>
            </c:strRef>
          </c:tx>
          <c:dLbls>
            <c:showVal val="1"/>
          </c:dLbls>
          <c:cat>
            <c:strRef>
              <c:f>История!$AB$43:$AB$46</c:f>
              <c:strCache>
                <c:ptCount val="4"/>
                <c:pt idx="0">
                  <c:v>Богучанская  № 3</c:v>
                </c:pt>
                <c:pt idx="1">
                  <c:v>Октябрьская </c:v>
                </c:pt>
                <c:pt idx="2">
                  <c:v>Богучанская  № 2</c:v>
                </c:pt>
                <c:pt idx="3">
                  <c:v>Пинчугская</c:v>
                </c:pt>
              </c:strCache>
            </c:strRef>
          </c:cat>
          <c:val>
            <c:numRef>
              <c:f>История!$AC$43:$AC$46</c:f>
              <c:numCache>
                <c:formatCode>General</c:formatCode>
                <c:ptCount val="4"/>
                <c:pt idx="0">
                  <c:v>0</c:v>
                </c:pt>
                <c:pt idx="1">
                  <c:v>33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56473856"/>
        <c:axId val="56681600"/>
      </c:barChart>
      <c:catAx>
        <c:axId val="56473856"/>
        <c:scaling>
          <c:orientation val="minMax"/>
        </c:scaling>
        <c:axPos val="b"/>
        <c:tickLblPos val="nextTo"/>
        <c:crossAx val="56681600"/>
        <c:crosses val="autoZero"/>
        <c:auto val="1"/>
        <c:lblAlgn val="ctr"/>
        <c:lblOffset val="100"/>
      </c:catAx>
      <c:valAx>
        <c:axId val="56681600"/>
        <c:scaling>
          <c:orientation val="minMax"/>
        </c:scaling>
        <c:axPos val="l"/>
        <c:majorGridlines/>
        <c:numFmt formatCode="General" sourceLinked="1"/>
        <c:tickLblPos val="nextTo"/>
        <c:crossAx val="56473856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%-ое соотношение отметок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История!$AI$29:$AL$29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История!$AI$30:$AL$30</c:f>
              <c:numCache>
                <c:formatCode>General</c:formatCode>
                <c:ptCount val="4"/>
                <c:pt idx="0">
                  <c:v>0</c:v>
                </c:pt>
                <c:pt idx="1">
                  <c:v>57</c:v>
                </c:pt>
                <c:pt idx="2">
                  <c:v>43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overlap val="-25"/>
        <c:axId val="77748096"/>
        <c:axId val="77771520"/>
      </c:barChart>
      <c:catAx>
        <c:axId val="77748096"/>
        <c:scaling>
          <c:orientation val="minMax"/>
        </c:scaling>
        <c:axPos val="b"/>
        <c:majorTickMark val="none"/>
        <c:tickLblPos val="nextTo"/>
        <c:crossAx val="77771520"/>
        <c:crosses val="autoZero"/>
        <c:auto val="1"/>
        <c:lblAlgn val="ctr"/>
        <c:lblOffset val="100"/>
      </c:catAx>
      <c:valAx>
        <c:axId val="77771520"/>
        <c:scaling>
          <c:orientation val="minMax"/>
        </c:scaling>
        <c:delete val="1"/>
        <c:axPos val="l"/>
        <c:numFmt formatCode="General" sourceLinked="1"/>
        <c:tickLblPos val="none"/>
        <c:crossAx val="77748096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Физика </a:t>
            </a:r>
            <a:r>
              <a:rPr lang="ru-RU" dirty="0" smtClean="0"/>
              <a:t> качество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Физика!$AC$76</c:f>
              <c:strCache>
                <c:ptCount val="1"/>
                <c:pt idx="0">
                  <c:v>% 4-5(качество)</c:v>
                </c:pt>
              </c:strCache>
            </c:strRef>
          </c:tx>
          <c:dLbls>
            <c:showVal val="1"/>
          </c:dLbls>
          <c:cat>
            <c:strRef>
              <c:f>Физика!$AB$77:$AB$87</c:f>
              <c:strCache>
                <c:ptCount val="11"/>
                <c:pt idx="0">
                  <c:v>Богучанская № 1 </c:v>
                </c:pt>
                <c:pt idx="1">
                  <c:v> Таежнинская № 20</c:v>
                </c:pt>
                <c:pt idx="2">
                  <c:v>Таежнинская  № 7</c:v>
                </c:pt>
                <c:pt idx="3">
                  <c:v>Пинчугская</c:v>
                </c:pt>
                <c:pt idx="4">
                  <c:v>Осиновская </c:v>
                </c:pt>
                <c:pt idx="5">
                  <c:v>Богучанская  № 2</c:v>
                </c:pt>
                <c:pt idx="6">
                  <c:v>Богучанская  № 3</c:v>
                </c:pt>
                <c:pt idx="7">
                  <c:v>Богучанская  № 4</c:v>
                </c:pt>
                <c:pt idx="8">
                  <c:v>Говорковская</c:v>
                </c:pt>
                <c:pt idx="9">
                  <c:v> Красногорьевская</c:v>
                </c:pt>
                <c:pt idx="10">
                  <c:v>Невонская </c:v>
                </c:pt>
              </c:strCache>
            </c:strRef>
          </c:cat>
          <c:val>
            <c:numRef>
              <c:f>Физика!$AC$77:$AC$87</c:f>
              <c:numCache>
                <c:formatCode>General</c:formatCode>
                <c:ptCount val="11"/>
                <c:pt idx="0">
                  <c:v>0</c:v>
                </c:pt>
                <c:pt idx="1">
                  <c:v>43</c:v>
                </c:pt>
                <c:pt idx="2">
                  <c:v>50</c:v>
                </c:pt>
                <c:pt idx="3">
                  <c:v>60</c:v>
                </c:pt>
                <c:pt idx="4">
                  <c:v>75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axId val="76083200"/>
        <c:axId val="76084736"/>
      </c:barChart>
      <c:catAx>
        <c:axId val="76083200"/>
        <c:scaling>
          <c:orientation val="minMax"/>
        </c:scaling>
        <c:axPos val="b"/>
        <c:tickLblPos val="nextTo"/>
        <c:crossAx val="76084736"/>
        <c:crosses val="autoZero"/>
        <c:auto val="1"/>
        <c:lblAlgn val="ctr"/>
        <c:lblOffset val="100"/>
      </c:catAx>
      <c:valAx>
        <c:axId val="76084736"/>
        <c:scaling>
          <c:orientation val="minMax"/>
        </c:scaling>
        <c:axPos val="l"/>
        <c:majorGridlines/>
        <c:numFmt formatCode="General" sourceLinked="1"/>
        <c:tickLblPos val="nextTo"/>
        <c:crossAx val="76083200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</a:t>
            </a:r>
            <a:r>
              <a:rPr lang="ru-RU" dirty="0" smtClean="0"/>
              <a:t>- </a:t>
            </a:r>
            <a:r>
              <a:rPr lang="ru-RU" dirty="0" err="1" smtClean="0"/>
              <a:t>ое</a:t>
            </a:r>
            <a:r>
              <a:rPr lang="ru-RU" dirty="0" smtClean="0"/>
              <a:t>  </a:t>
            </a:r>
            <a:r>
              <a:rPr lang="ru-RU" dirty="0"/>
              <a:t>соотношение отметок 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Физика!$AI$57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Физика!$AJ$56:$AM$56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Физика!$AJ$57:$AM$57</c:f>
              <c:numCache>
                <c:formatCode>General</c:formatCode>
                <c:ptCount val="4"/>
                <c:pt idx="0">
                  <c:v>10</c:v>
                </c:pt>
                <c:pt idx="1">
                  <c:v>54</c:v>
                </c:pt>
                <c:pt idx="2">
                  <c:v>33</c:v>
                </c:pt>
                <c:pt idx="3">
                  <c:v>3</c:v>
                </c:pt>
              </c:numCache>
            </c:numRef>
          </c:val>
        </c:ser>
        <c:axId val="82530688"/>
        <c:axId val="82532992"/>
      </c:barChart>
      <c:catAx>
        <c:axId val="82530688"/>
        <c:scaling>
          <c:orientation val="minMax"/>
        </c:scaling>
        <c:axPos val="b"/>
        <c:tickLblPos val="nextTo"/>
        <c:crossAx val="82532992"/>
        <c:crosses val="autoZero"/>
        <c:auto val="1"/>
        <c:lblAlgn val="ctr"/>
        <c:lblOffset val="100"/>
      </c:catAx>
      <c:valAx>
        <c:axId val="82532992"/>
        <c:scaling>
          <c:orientation val="minMax"/>
        </c:scaling>
        <c:axPos val="l"/>
        <c:majorGridlines/>
        <c:numFmt formatCode="General" sourceLinked="1"/>
        <c:tickLblPos val="nextTo"/>
        <c:crossAx val="82530688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Химия </a:t>
            </a:r>
            <a:r>
              <a:rPr lang="ru-RU" dirty="0" smtClean="0"/>
              <a:t>  качество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Химия!$AC$40</c:f>
              <c:strCache>
                <c:ptCount val="1"/>
                <c:pt idx="0">
                  <c:v>% качества</c:v>
                </c:pt>
              </c:strCache>
            </c:strRef>
          </c:tx>
          <c:dLbls>
            <c:showVal val="1"/>
          </c:dLbls>
          <c:cat>
            <c:strRef>
              <c:f>Химия!$AB$41:$AB$53</c:f>
              <c:strCache>
                <c:ptCount val="13"/>
                <c:pt idx="0">
                  <c:v>Манзенская </c:v>
                </c:pt>
                <c:pt idx="1">
                  <c:v>Новохайская </c:v>
                </c:pt>
                <c:pt idx="2">
                  <c:v> Таежнинская № 20</c:v>
                </c:pt>
                <c:pt idx="3">
                  <c:v>Говорковская</c:v>
                </c:pt>
                <c:pt idx="4">
                  <c:v>Таежнинская  № 7</c:v>
                </c:pt>
                <c:pt idx="5">
                  <c:v>Невонская </c:v>
                </c:pt>
                <c:pt idx="6">
                  <c:v> Ангарская </c:v>
                </c:pt>
                <c:pt idx="7">
                  <c:v>Богучанская № 1 </c:v>
                </c:pt>
                <c:pt idx="8">
                  <c:v>Богучанская  № 2</c:v>
                </c:pt>
                <c:pt idx="9">
                  <c:v>Богучанская  № 3</c:v>
                </c:pt>
                <c:pt idx="10">
                  <c:v>Богучанская  № 4</c:v>
                </c:pt>
                <c:pt idx="11">
                  <c:v>Нижнетерянская </c:v>
                </c:pt>
                <c:pt idx="12">
                  <c:v>Осиновская </c:v>
                </c:pt>
              </c:strCache>
            </c:strRef>
          </c:cat>
          <c:val>
            <c:numRef>
              <c:f>Химия!$AC$41:$AC$53</c:f>
              <c:numCache>
                <c:formatCode>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33</c:v>
                </c:pt>
                <c:pt idx="3" formatCode="General">
                  <c:v>50</c:v>
                </c:pt>
                <c:pt idx="4">
                  <c:v>56</c:v>
                </c:pt>
                <c:pt idx="5">
                  <c:v>80</c:v>
                </c:pt>
                <c:pt idx="6">
                  <c:v>100</c:v>
                </c:pt>
                <c:pt idx="7" formatCode="General">
                  <c:v>100</c:v>
                </c:pt>
                <c:pt idx="8" formatCode="General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 formatCode="General">
                  <c:v>100</c:v>
                </c:pt>
              </c:numCache>
            </c:numRef>
          </c:val>
        </c:ser>
        <c:axId val="80090624"/>
        <c:axId val="81010688"/>
      </c:barChart>
      <c:catAx>
        <c:axId val="80090624"/>
        <c:scaling>
          <c:orientation val="minMax"/>
        </c:scaling>
        <c:axPos val="b"/>
        <c:tickLblPos val="nextTo"/>
        <c:crossAx val="81010688"/>
        <c:crosses val="autoZero"/>
        <c:auto val="1"/>
        <c:lblAlgn val="ctr"/>
        <c:lblOffset val="100"/>
      </c:catAx>
      <c:valAx>
        <c:axId val="81010688"/>
        <c:scaling>
          <c:orientation val="minMax"/>
        </c:scaling>
        <c:axPos val="l"/>
        <c:majorGridlines/>
        <c:numFmt formatCode="0" sourceLinked="1"/>
        <c:tickLblPos val="nextTo"/>
        <c:crossAx val="80090624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Химия </a:t>
            </a:r>
            <a:r>
              <a:rPr lang="ru-RU" dirty="0" smtClean="0"/>
              <a:t> «2»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Химия!$AB$25:$AB$37</c:f>
              <c:strCache>
                <c:ptCount val="13"/>
                <c:pt idx="0">
                  <c:v>Таежнинская  № 7</c:v>
                </c:pt>
                <c:pt idx="1">
                  <c:v> Таежнинская № 20</c:v>
                </c:pt>
                <c:pt idx="2">
                  <c:v>Манзенская </c:v>
                </c:pt>
                <c:pt idx="3">
                  <c:v>Новохайская </c:v>
                </c:pt>
                <c:pt idx="4">
                  <c:v> Ангарская </c:v>
                </c:pt>
                <c:pt idx="5">
                  <c:v>Богучанская № 1 </c:v>
                </c:pt>
                <c:pt idx="6">
                  <c:v>Богучанская  № 2</c:v>
                </c:pt>
                <c:pt idx="7">
                  <c:v>Богучанская  № 3</c:v>
                </c:pt>
                <c:pt idx="8">
                  <c:v>Богучанская  № 4</c:v>
                </c:pt>
                <c:pt idx="9">
                  <c:v>Говорковская</c:v>
                </c:pt>
                <c:pt idx="10">
                  <c:v>Невонская </c:v>
                </c:pt>
                <c:pt idx="11">
                  <c:v>Нижнетерянская </c:v>
                </c:pt>
                <c:pt idx="12">
                  <c:v>Осиновская </c:v>
                </c:pt>
              </c:strCache>
            </c:strRef>
          </c:cat>
          <c:val>
            <c:numRef>
              <c:f>Химия!$AC$25:$AC$37</c:f>
              <c:numCache>
                <c:formatCode>General</c:formatCode>
                <c:ptCount val="13"/>
                <c:pt idx="0">
                  <c:v>11</c:v>
                </c:pt>
                <c:pt idx="1">
                  <c:v>33</c:v>
                </c:pt>
                <c:pt idx="2">
                  <c:v>50</c:v>
                </c:pt>
                <c:pt idx="3">
                  <c:v>100</c:v>
                </c:pt>
              </c:numCache>
            </c:numRef>
          </c:val>
        </c:ser>
        <c:gapWidth val="75"/>
        <c:overlap val="-25"/>
        <c:axId val="83159680"/>
        <c:axId val="83243392"/>
      </c:barChart>
      <c:catAx>
        <c:axId val="83159680"/>
        <c:scaling>
          <c:orientation val="minMax"/>
        </c:scaling>
        <c:axPos val="b"/>
        <c:majorTickMark val="none"/>
        <c:tickLblPos val="nextTo"/>
        <c:crossAx val="83243392"/>
        <c:crosses val="autoZero"/>
        <c:auto val="1"/>
        <c:lblAlgn val="ctr"/>
        <c:lblOffset val="100"/>
      </c:catAx>
      <c:valAx>
        <c:axId val="832433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83159680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%-ое соотношение отметок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Химия!$Q$36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Химия!$R$35:$U$35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Химия!$R$36:$U$36</c:f>
              <c:numCache>
                <c:formatCode>General</c:formatCode>
                <c:ptCount val="4"/>
                <c:pt idx="0">
                  <c:v>25</c:v>
                </c:pt>
                <c:pt idx="1">
                  <c:v>41</c:v>
                </c:pt>
                <c:pt idx="2">
                  <c:v>22</c:v>
                </c:pt>
                <c:pt idx="3">
                  <c:v>12</c:v>
                </c:pt>
              </c:numCache>
            </c:numRef>
          </c:val>
        </c:ser>
        <c:axId val="85363712"/>
        <c:axId val="85374080"/>
      </c:barChart>
      <c:catAx>
        <c:axId val="85363712"/>
        <c:scaling>
          <c:orientation val="minMax"/>
        </c:scaling>
        <c:axPos val="b"/>
        <c:tickLblPos val="nextTo"/>
        <c:crossAx val="85374080"/>
        <c:crosses val="autoZero"/>
        <c:auto val="1"/>
        <c:lblAlgn val="ctr"/>
        <c:lblOffset val="100"/>
      </c:catAx>
      <c:valAx>
        <c:axId val="85374080"/>
        <c:scaling>
          <c:orientation val="minMax"/>
        </c:scaling>
        <c:axPos val="l"/>
        <c:majorGridlines/>
        <c:numFmt formatCode="General" sourceLinked="1"/>
        <c:tickLblPos val="nextTo"/>
        <c:crossAx val="8536371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Русский язык </a:t>
            </a:r>
            <a:r>
              <a:rPr lang="ru-RU" dirty="0" smtClean="0"/>
              <a:t> «2»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'Русский язык'!$AV$5:$AV$10</c:f>
              <c:strCache>
                <c:ptCount val="6"/>
                <c:pt idx="0">
                  <c:v>Богучанская  № 3</c:v>
                </c:pt>
                <c:pt idx="1">
                  <c:v>Октябрьская </c:v>
                </c:pt>
                <c:pt idx="2">
                  <c:v>Таежнинская  № 7</c:v>
                </c:pt>
                <c:pt idx="3">
                  <c:v> Таежнинская № 20</c:v>
                </c:pt>
                <c:pt idx="4">
                  <c:v>Хребтовская</c:v>
                </c:pt>
                <c:pt idx="5">
                  <c:v>Чуноярская </c:v>
                </c:pt>
              </c:strCache>
            </c:strRef>
          </c:cat>
          <c:val>
            <c:numRef>
              <c:f>'Русский язык'!$AW$5:$AW$10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17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</c:ser>
        <c:dLbls>
          <c:showVal val="1"/>
        </c:dLbls>
        <c:overlap val="-25"/>
        <c:axId val="50072960"/>
        <c:axId val="87127936"/>
      </c:barChart>
      <c:catAx>
        <c:axId val="50072960"/>
        <c:scaling>
          <c:orientation val="minMax"/>
        </c:scaling>
        <c:axPos val="b"/>
        <c:majorTickMark val="none"/>
        <c:tickLblPos val="nextTo"/>
        <c:crossAx val="87127936"/>
        <c:crosses val="autoZero"/>
        <c:auto val="1"/>
        <c:lblAlgn val="ctr"/>
        <c:lblOffset val="100"/>
      </c:catAx>
      <c:valAx>
        <c:axId val="87127936"/>
        <c:scaling>
          <c:orientation val="minMax"/>
        </c:scaling>
        <c:delete val="1"/>
        <c:axPos val="l"/>
        <c:numFmt formatCode="General" sourceLinked="1"/>
        <c:tickLblPos val="none"/>
        <c:crossAx val="50072960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Информатика  </a:t>
            </a:r>
            <a:r>
              <a:rPr lang="ru-RU" dirty="0" smtClean="0"/>
              <a:t> качество</a:t>
            </a:r>
            <a:r>
              <a:rPr lang="ru-RU" baseline="0" dirty="0"/>
              <a:t> </a:t>
            </a:r>
            <a:r>
              <a:rPr lang="ru-RU" baseline="0" dirty="0" smtClean="0"/>
              <a:t>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Информатика!$AO$48</c:f>
              <c:strCache>
                <c:ptCount val="1"/>
                <c:pt idx="0">
                  <c:v>% 4-5(качество)</c:v>
                </c:pt>
              </c:strCache>
            </c:strRef>
          </c:tx>
          <c:dLbls>
            <c:showVal val="1"/>
          </c:dLbls>
          <c:cat>
            <c:strRef>
              <c:f>Информатика!$AN$49:$AN$65</c:f>
              <c:strCache>
                <c:ptCount val="17"/>
                <c:pt idx="0">
                  <c:v>Такучетская </c:v>
                </c:pt>
                <c:pt idx="1">
                  <c:v>Октябрьская </c:v>
                </c:pt>
                <c:pt idx="2">
                  <c:v>Богучанская № 1 </c:v>
                </c:pt>
                <c:pt idx="3">
                  <c:v>Невонская </c:v>
                </c:pt>
                <c:pt idx="4">
                  <c:v>Таежнинская  № 7</c:v>
                </c:pt>
                <c:pt idx="5">
                  <c:v>Богучанская  № 3</c:v>
                </c:pt>
                <c:pt idx="6">
                  <c:v>Богучанская  № 2</c:v>
                </c:pt>
                <c:pt idx="7">
                  <c:v>Шиверская </c:v>
                </c:pt>
                <c:pt idx="8">
                  <c:v> Таежнинская № 20</c:v>
                </c:pt>
                <c:pt idx="9">
                  <c:v>Гремучинская </c:v>
                </c:pt>
                <c:pt idx="10">
                  <c:v>Богучанская  № 4</c:v>
                </c:pt>
                <c:pt idx="11">
                  <c:v> Красногорьевская</c:v>
                </c:pt>
                <c:pt idx="12">
                  <c:v>Пинчугская</c:v>
                </c:pt>
                <c:pt idx="13">
                  <c:v> Ангарская </c:v>
                </c:pt>
                <c:pt idx="14">
                  <c:v>Осиновская </c:v>
                </c:pt>
                <c:pt idx="15">
                  <c:v>Говорковская</c:v>
                </c:pt>
                <c:pt idx="16">
                  <c:v>Кежекская </c:v>
                </c:pt>
              </c:strCache>
            </c:strRef>
          </c:cat>
          <c:val>
            <c:numRef>
              <c:f>Информатика!$AO$49:$AO$65</c:f>
              <c:numCache>
                <c:formatCode>General</c:formatCode>
                <c:ptCount val="17"/>
                <c:pt idx="0">
                  <c:v>0</c:v>
                </c:pt>
                <c:pt idx="1">
                  <c:v>21</c:v>
                </c:pt>
                <c:pt idx="2">
                  <c:v>38</c:v>
                </c:pt>
                <c:pt idx="3">
                  <c:v>38</c:v>
                </c:pt>
                <c:pt idx="4">
                  <c:v>42</c:v>
                </c:pt>
                <c:pt idx="5">
                  <c:v>43</c:v>
                </c:pt>
                <c:pt idx="6">
                  <c:v>46</c:v>
                </c:pt>
                <c:pt idx="7">
                  <c:v>57</c:v>
                </c:pt>
                <c:pt idx="8">
                  <c:v>60</c:v>
                </c:pt>
                <c:pt idx="9">
                  <c:v>67</c:v>
                </c:pt>
                <c:pt idx="10">
                  <c:v>71</c:v>
                </c:pt>
                <c:pt idx="11">
                  <c:v>75</c:v>
                </c:pt>
                <c:pt idx="12">
                  <c:v>75</c:v>
                </c:pt>
                <c:pt idx="13">
                  <c:v>83</c:v>
                </c:pt>
                <c:pt idx="14">
                  <c:v>88</c:v>
                </c:pt>
                <c:pt idx="15">
                  <c:v>100</c:v>
                </c:pt>
                <c:pt idx="16">
                  <c:v>100</c:v>
                </c:pt>
              </c:numCache>
            </c:numRef>
          </c:val>
        </c:ser>
        <c:axId val="82435456"/>
        <c:axId val="82546688"/>
      </c:barChart>
      <c:catAx>
        <c:axId val="82435456"/>
        <c:scaling>
          <c:orientation val="minMax"/>
        </c:scaling>
        <c:axPos val="b"/>
        <c:tickLblPos val="nextTo"/>
        <c:crossAx val="82546688"/>
        <c:crosses val="autoZero"/>
        <c:auto val="1"/>
        <c:lblAlgn val="ctr"/>
        <c:lblOffset val="100"/>
      </c:catAx>
      <c:valAx>
        <c:axId val="82546688"/>
        <c:scaling>
          <c:orientation val="minMax"/>
        </c:scaling>
        <c:axPos val="l"/>
        <c:majorGridlines/>
        <c:numFmt formatCode="General" sourceLinked="1"/>
        <c:tickLblPos val="nextTo"/>
        <c:crossAx val="82435456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Информатика  </a:t>
            </a:r>
            <a:r>
              <a:rPr lang="ru-RU" dirty="0" smtClean="0"/>
              <a:t>«</a:t>
            </a:r>
            <a:r>
              <a:rPr lang="en-US" dirty="0" smtClean="0"/>
              <a:t>2</a:t>
            </a:r>
            <a:r>
              <a:rPr lang="ru-RU" dirty="0" smtClean="0"/>
              <a:t>»  (</a:t>
            </a:r>
            <a:r>
              <a:rPr lang="en-US" dirty="0" smtClean="0"/>
              <a:t>%</a:t>
            </a:r>
            <a:r>
              <a:rPr lang="ru-RU" dirty="0" smtClean="0"/>
              <a:t>)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Информатика!$AO$26</c:f>
              <c:strCache>
                <c:ptCount val="1"/>
                <c:pt idx="0">
                  <c:v>2%</c:v>
                </c:pt>
              </c:strCache>
            </c:strRef>
          </c:tx>
          <c:dLbls>
            <c:showVal val="1"/>
          </c:dLbls>
          <c:cat>
            <c:strRef>
              <c:f>Информатика!$AN$27:$AN$43</c:f>
              <c:strCache>
                <c:ptCount val="17"/>
                <c:pt idx="0">
                  <c:v>Богучанская  № 2</c:v>
                </c:pt>
                <c:pt idx="1">
                  <c:v> Таежнинская № 20</c:v>
                </c:pt>
                <c:pt idx="2">
                  <c:v>Таежнинская  № 7</c:v>
                </c:pt>
                <c:pt idx="3">
                  <c:v>Богучанская  № 3</c:v>
                </c:pt>
                <c:pt idx="4">
                  <c:v>Осиновская </c:v>
                </c:pt>
                <c:pt idx="5">
                  <c:v>Октябрьская </c:v>
                </c:pt>
                <c:pt idx="6">
                  <c:v>Такучетская </c:v>
                </c:pt>
                <c:pt idx="7">
                  <c:v> Ангарская </c:v>
                </c:pt>
                <c:pt idx="8">
                  <c:v>Богучанская № 1 </c:v>
                </c:pt>
                <c:pt idx="9">
                  <c:v>Богучанская  № 4</c:v>
                </c:pt>
                <c:pt idx="10">
                  <c:v>Говорковская</c:v>
                </c:pt>
                <c:pt idx="11">
                  <c:v>Гремучинская </c:v>
                </c:pt>
                <c:pt idx="12">
                  <c:v>Кежекская </c:v>
                </c:pt>
                <c:pt idx="13">
                  <c:v> Красногорьевская</c:v>
                </c:pt>
                <c:pt idx="14">
                  <c:v>Невонская </c:v>
                </c:pt>
                <c:pt idx="15">
                  <c:v>Пинчугская</c:v>
                </c:pt>
                <c:pt idx="16">
                  <c:v>Шиверская </c:v>
                </c:pt>
              </c:strCache>
            </c:strRef>
          </c:cat>
          <c:val>
            <c:numRef>
              <c:f>Информатика!$AO$27:$AO$43</c:f>
              <c:numCache>
                <c:formatCode>General</c:formatCode>
                <c:ptCount val="17"/>
                <c:pt idx="0">
                  <c:v>4</c:v>
                </c:pt>
                <c:pt idx="1">
                  <c:v>10</c:v>
                </c:pt>
                <c:pt idx="2">
                  <c:v>11</c:v>
                </c:pt>
                <c:pt idx="3">
                  <c:v>13</c:v>
                </c:pt>
                <c:pt idx="4">
                  <c:v>13</c:v>
                </c:pt>
                <c:pt idx="5">
                  <c:v>14</c:v>
                </c:pt>
                <c:pt idx="6">
                  <c:v>33</c:v>
                </c:pt>
              </c:numCache>
            </c:numRef>
          </c:val>
        </c:ser>
        <c:axId val="99688832"/>
        <c:axId val="99690752"/>
      </c:barChart>
      <c:catAx>
        <c:axId val="99688832"/>
        <c:scaling>
          <c:orientation val="minMax"/>
        </c:scaling>
        <c:axPos val="b"/>
        <c:tickLblPos val="nextTo"/>
        <c:crossAx val="99690752"/>
        <c:crosses val="autoZero"/>
        <c:auto val="1"/>
        <c:lblAlgn val="ctr"/>
        <c:lblOffset val="100"/>
      </c:catAx>
      <c:valAx>
        <c:axId val="99690752"/>
        <c:scaling>
          <c:orientation val="minMax"/>
        </c:scaling>
        <c:axPos val="l"/>
        <c:majorGridlines/>
        <c:numFmt formatCode="General" sourceLinked="1"/>
        <c:tickLblPos val="nextTo"/>
        <c:crossAx val="99688832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%-</a:t>
            </a:r>
            <a:r>
              <a:rPr lang="ru-RU" dirty="0" err="1"/>
              <a:t>ое</a:t>
            </a:r>
            <a:r>
              <a:rPr lang="ru-RU" dirty="0"/>
              <a:t> соотношение отметок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Информатика!$AC$32:$AF$32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Информатика!$AC$33:$AF$33</c:f>
              <c:numCache>
                <c:formatCode>General</c:formatCode>
                <c:ptCount val="4"/>
                <c:pt idx="0">
                  <c:v>15</c:v>
                </c:pt>
                <c:pt idx="1">
                  <c:v>39</c:v>
                </c:pt>
                <c:pt idx="2">
                  <c:v>41</c:v>
                </c:pt>
                <c:pt idx="3">
                  <c:v>5</c:v>
                </c:pt>
              </c:numCache>
            </c:numRef>
          </c:val>
        </c:ser>
        <c:gapWidth val="75"/>
        <c:overlap val="-25"/>
        <c:axId val="106587264"/>
        <c:axId val="108816640"/>
      </c:barChart>
      <c:catAx>
        <c:axId val="106587264"/>
        <c:scaling>
          <c:orientation val="minMax"/>
        </c:scaling>
        <c:axPos val="b"/>
        <c:majorTickMark val="none"/>
        <c:tickLblPos val="nextTo"/>
        <c:crossAx val="108816640"/>
        <c:crosses val="autoZero"/>
        <c:auto val="1"/>
        <c:lblAlgn val="ctr"/>
        <c:lblOffset val="100"/>
      </c:catAx>
      <c:valAx>
        <c:axId val="1088166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6587264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Литература   качество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Литература!$AP$15:$AP$16</c:f>
              <c:strCache>
                <c:ptCount val="1"/>
                <c:pt idx="0">
                  <c:v>% 4-5(качество)</c:v>
                </c:pt>
              </c:strCache>
            </c:strRef>
          </c:tx>
          <c:dLbls>
            <c:showVal val="1"/>
          </c:dLbls>
          <c:cat>
            <c:strRef>
              <c:f>Литература!$AO$17:$AO$22</c:f>
              <c:strCache>
                <c:ptCount val="6"/>
                <c:pt idx="0">
                  <c:v>Богучанская № 1 </c:v>
                </c:pt>
                <c:pt idx="1">
                  <c:v>Богучанская  № 3</c:v>
                </c:pt>
                <c:pt idx="2">
                  <c:v>Невонская </c:v>
                </c:pt>
                <c:pt idx="3">
                  <c:v>Октябрьская </c:v>
                </c:pt>
                <c:pt idx="4">
                  <c:v>Пинчугская</c:v>
                </c:pt>
                <c:pt idx="5">
                  <c:v> Таежнинская № 20</c:v>
                </c:pt>
              </c:strCache>
            </c:strRef>
          </c:cat>
          <c:val>
            <c:numRef>
              <c:f>Литература!$AP$17:$AP$22</c:f>
              <c:numCache>
                <c:formatCode>General</c:formatCode>
                <c:ptCount val="6"/>
                <c:pt idx="0">
                  <c:v>50</c:v>
                </c:pt>
                <c:pt idx="1">
                  <c:v>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0</c:v>
                </c:pt>
              </c:numCache>
            </c:numRef>
          </c:val>
        </c:ser>
        <c:axId val="85283200"/>
        <c:axId val="85285504"/>
      </c:barChart>
      <c:catAx>
        <c:axId val="85283200"/>
        <c:scaling>
          <c:orientation val="minMax"/>
        </c:scaling>
        <c:axPos val="b"/>
        <c:tickLblPos val="nextTo"/>
        <c:crossAx val="85285504"/>
        <c:crosses val="autoZero"/>
        <c:auto val="1"/>
        <c:lblAlgn val="ctr"/>
        <c:lblOffset val="100"/>
      </c:catAx>
      <c:valAx>
        <c:axId val="85285504"/>
        <c:scaling>
          <c:orientation val="minMax"/>
        </c:scaling>
        <c:axPos val="l"/>
        <c:majorGridlines/>
        <c:numFmt formatCode="General" sourceLinked="1"/>
        <c:tickLblPos val="nextTo"/>
        <c:crossAx val="85283200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%-ое соотношение отметок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Литература!$AE$32:$AH$32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Литература!$AE$33:$AH$33</c:f>
              <c:numCache>
                <c:formatCode>General</c:formatCode>
                <c:ptCount val="4"/>
                <c:pt idx="0">
                  <c:v>33</c:v>
                </c:pt>
                <c:pt idx="1">
                  <c:v>33</c:v>
                </c:pt>
                <c:pt idx="2">
                  <c:v>23</c:v>
                </c:pt>
                <c:pt idx="3">
                  <c:v>11</c:v>
                </c:pt>
              </c:numCache>
            </c:numRef>
          </c:val>
        </c:ser>
        <c:gapWidth val="75"/>
        <c:overlap val="-25"/>
        <c:axId val="102009472"/>
        <c:axId val="102015360"/>
      </c:barChart>
      <c:catAx>
        <c:axId val="102009472"/>
        <c:scaling>
          <c:orientation val="minMax"/>
        </c:scaling>
        <c:axPos val="b"/>
        <c:majorTickMark val="none"/>
        <c:tickLblPos val="nextTo"/>
        <c:crossAx val="102015360"/>
        <c:crosses val="autoZero"/>
        <c:auto val="1"/>
        <c:lblAlgn val="ctr"/>
        <c:lblOffset val="100"/>
      </c:catAx>
      <c:valAx>
        <c:axId val="1020153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2009472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Английский язык качество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'Ин. яз'!$AN$3</c:f>
              <c:strCache>
                <c:ptCount val="1"/>
                <c:pt idx="0">
                  <c:v>% 4-5(качество)</c:v>
                </c:pt>
              </c:strCache>
            </c:strRef>
          </c:tx>
          <c:dLbls>
            <c:showVal val="1"/>
          </c:dLbls>
          <c:cat>
            <c:strRef>
              <c:f>'Ин. яз'!$AM$4:$AM$8</c:f>
              <c:strCache>
                <c:ptCount val="5"/>
                <c:pt idx="0">
                  <c:v>Богучанская № 1 </c:v>
                </c:pt>
                <c:pt idx="1">
                  <c:v>Богучанская  № 2</c:v>
                </c:pt>
                <c:pt idx="2">
                  <c:v>Богучанская  № 4</c:v>
                </c:pt>
                <c:pt idx="3">
                  <c:v>Октябрьская </c:v>
                </c:pt>
                <c:pt idx="4">
                  <c:v>Пинчугская</c:v>
                </c:pt>
              </c:strCache>
            </c:strRef>
          </c:cat>
          <c:val>
            <c:numRef>
              <c:f>'Ин. яз'!$AN$4:$AN$8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axId val="99501184"/>
        <c:axId val="99506816"/>
      </c:barChart>
      <c:catAx>
        <c:axId val="99501184"/>
        <c:scaling>
          <c:orientation val="minMax"/>
        </c:scaling>
        <c:axPos val="b"/>
        <c:tickLblPos val="nextTo"/>
        <c:crossAx val="99506816"/>
        <c:crosses val="autoZero"/>
        <c:auto val="1"/>
        <c:lblAlgn val="ctr"/>
        <c:lblOffset val="100"/>
      </c:catAx>
      <c:valAx>
        <c:axId val="99506816"/>
        <c:scaling>
          <c:orientation val="minMax"/>
        </c:scaling>
        <c:axPos val="l"/>
        <c:majorGridlines/>
        <c:numFmt formatCode="General" sourceLinked="1"/>
        <c:tickLblPos val="nextTo"/>
        <c:crossAx val="99501184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%-ое соотношение отметок</a:t>
            </a:r>
          </a:p>
        </c:rich>
      </c:tx>
      <c:layout>
        <c:manualLayout>
          <c:xMode val="edge"/>
          <c:yMode val="edge"/>
          <c:x val="0.25350699912510938"/>
          <c:y val="1.8518518518518524E-2"/>
        </c:manualLayout>
      </c:layout>
    </c:title>
    <c:plotArea>
      <c:layout/>
      <c:barChart>
        <c:barDir val="col"/>
        <c:grouping val="clustered"/>
        <c:ser>
          <c:idx val="0"/>
          <c:order val="0"/>
          <c:cat>
            <c:strRef>
              <c:f>'Ин. яз'!$AC$35:$AD$35</c:f>
              <c:strCache>
                <c:ptCount val="2"/>
                <c:pt idx="0">
                  <c:v>отл</c:v>
                </c:pt>
                <c:pt idx="1">
                  <c:v>хор</c:v>
                </c:pt>
              </c:strCache>
            </c:strRef>
          </c:cat>
          <c:val>
            <c:numRef>
              <c:f>'Ин. яз'!$AC$36:$AD$36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</c:ser>
        <c:dLbls>
          <c:showVal val="1"/>
        </c:dLbls>
        <c:overlap val="-25"/>
        <c:axId val="102702080"/>
        <c:axId val="106266624"/>
      </c:barChart>
      <c:catAx>
        <c:axId val="102702080"/>
        <c:scaling>
          <c:orientation val="minMax"/>
        </c:scaling>
        <c:axPos val="b"/>
        <c:majorTickMark val="none"/>
        <c:tickLblPos val="nextTo"/>
        <c:crossAx val="106266624"/>
        <c:crosses val="autoZero"/>
        <c:auto val="1"/>
        <c:lblAlgn val="ctr"/>
        <c:lblOffset val="100"/>
      </c:catAx>
      <c:valAx>
        <c:axId val="106266624"/>
        <c:scaling>
          <c:orientation val="minMax"/>
        </c:scaling>
        <c:delete val="1"/>
        <c:axPos val="l"/>
        <c:numFmt formatCode="General" sourceLinked="1"/>
        <c:tickLblPos val="none"/>
        <c:crossAx val="102702080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География </a:t>
            </a:r>
            <a:r>
              <a:rPr lang="ru-RU" dirty="0" smtClean="0"/>
              <a:t> качество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География!$AN$28</c:f>
              <c:strCache>
                <c:ptCount val="1"/>
                <c:pt idx="0">
                  <c:v>% 4-5(качество)</c:v>
                </c:pt>
              </c:strCache>
            </c:strRef>
          </c:tx>
          <c:dLbls>
            <c:showVal val="1"/>
          </c:dLbls>
          <c:cat>
            <c:strRef>
              <c:f>География!$AM$29:$AM$48</c:f>
              <c:strCache>
                <c:ptCount val="20"/>
                <c:pt idx="0">
                  <c:v>Шиверская </c:v>
                </c:pt>
                <c:pt idx="1">
                  <c:v>Богучанская № 1 </c:v>
                </c:pt>
                <c:pt idx="2">
                  <c:v> Красногорьевская</c:v>
                </c:pt>
                <c:pt idx="3">
                  <c:v>Богучанская  № 3</c:v>
                </c:pt>
                <c:pt idx="4">
                  <c:v>Гремучинская </c:v>
                </c:pt>
                <c:pt idx="5">
                  <c:v>Манзенская </c:v>
                </c:pt>
                <c:pt idx="6">
                  <c:v>Октябрьская </c:v>
                </c:pt>
                <c:pt idx="7">
                  <c:v>Говорковская</c:v>
                </c:pt>
                <c:pt idx="8">
                  <c:v>Хребтовская</c:v>
                </c:pt>
                <c:pt idx="9">
                  <c:v>Чуноярская </c:v>
                </c:pt>
                <c:pt idx="10">
                  <c:v> Таежнинская № 20</c:v>
                </c:pt>
                <c:pt idx="11">
                  <c:v>Пинчугская</c:v>
                </c:pt>
                <c:pt idx="12">
                  <c:v>Таежнинская  № 7</c:v>
                </c:pt>
                <c:pt idx="13">
                  <c:v> Ангарская </c:v>
                </c:pt>
                <c:pt idx="14">
                  <c:v>Богучанская  № 2</c:v>
                </c:pt>
                <c:pt idx="15">
                  <c:v>Кежекская </c:v>
                </c:pt>
                <c:pt idx="16">
                  <c:v>Нижнетерянская </c:v>
                </c:pt>
                <c:pt idx="17">
                  <c:v>Новохайская </c:v>
                </c:pt>
                <c:pt idx="18">
                  <c:v>Осиновская </c:v>
                </c:pt>
                <c:pt idx="19">
                  <c:v>Такучетская </c:v>
                </c:pt>
              </c:strCache>
            </c:strRef>
          </c:cat>
          <c:val>
            <c:numRef>
              <c:f>География!$AN$29:$AN$48</c:f>
              <c:numCache>
                <c:formatCode>General</c:formatCode>
                <c:ptCount val="20"/>
                <c:pt idx="0">
                  <c:v>33</c:v>
                </c:pt>
                <c:pt idx="1">
                  <c:v>41</c:v>
                </c:pt>
                <c:pt idx="2">
                  <c:v>43</c:v>
                </c:pt>
                <c:pt idx="3">
                  <c:v>47</c:v>
                </c:pt>
                <c:pt idx="4">
                  <c:v>50</c:v>
                </c:pt>
                <c:pt idx="5">
                  <c:v>63</c:v>
                </c:pt>
                <c:pt idx="6">
                  <c:v>65</c:v>
                </c:pt>
                <c:pt idx="7">
                  <c:v>67</c:v>
                </c:pt>
                <c:pt idx="8">
                  <c:v>71</c:v>
                </c:pt>
                <c:pt idx="9">
                  <c:v>74</c:v>
                </c:pt>
                <c:pt idx="10">
                  <c:v>75</c:v>
                </c:pt>
                <c:pt idx="11">
                  <c:v>80</c:v>
                </c:pt>
                <c:pt idx="12">
                  <c:v>86</c:v>
                </c:pt>
                <c:pt idx="13">
                  <c:v>91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</c:numCache>
            </c:numRef>
          </c:val>
        </c:ser>
        <c:axId val="100792192"/>
        <c:axId val="101974016"/>
      </c:barChart>
      <c:catAx>
        <c:axId val="100792192"/>
        <c:scaling>
          <c:orientation val="minMax"/>
        </c:scaling>
        <c:axPos val="b"/>
        <c:tickLblPos val="nextTo"/>
        <c:crossAx val="101974016"/>
        <c:crosses val="autoZero"/>
        <c:auto val="1"/>
        <c:lblAlgn val="ctr"/>
        <c:lblOffset val="100"/>
      </c:catAx>
      <c:valAx>
        <c:axId val="101974016"/>
        <c:scaling>
          <c:orientation val="minMax"/>
        </c:scaling>
        <c:axPos val="l"/>
        <c:majorGridlines/>
        <c:numFmt formatCode="General" sourceLinked="1"/>
        <c:tickLblPos val="nextTo"/>
        <c:crossAx val="100792192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География </a:t>
            </a:r>
            <a:r>
              <a:rPr lang="ru-RU" dirty="0" smtClean="0"/>
              <a:t> «2»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География!$AN$3</c:f>
              <c:strCache>
                <c:ptCount val="1"/>
                <c:pt idx="0">
                  <c:v>0</c:v>
                </c:pt>
              </c:strCache>
            </c:strRef>
          </c:tx>
          <c:dLbls>
            <c:showVal val="1"/>
          </c:dLbls>
          <c:cat>
            <c:strRef>
              <c:f>География!$AM$4:$AM$23</c:f>
              <c:strCache>
                <c:ptCount val="19"/>
                <c:pt idx="0">
                  <c:v>Богучанская  № 2</c:v>
                </c:pt>
                <c:pt idx="1">
                  <c:v>Говорковская</c:v>
                </c:pt>
                <c:pt idx="2">
                  <c:v>Кежекская </c:v>
                </c:pt>
                <c:pt idx="3">
                  <c:v>Манзенская </c:v>
                </c:pt>
                <c:pt idx="4">
                  <c:v>Нижнетерянская </c:v>
                </c:pt>
                <c:pt idx="5">
                  <c:v>Новохайская </c:v>
                </c:pt>
                <c:pt idx="6">
                  <c:v>Осиновская </c:v>
                </c:pt>
                <c:pt idx="7">
                  <c:v>Пинчугская</c:v>
                </c:pt>
                <c:pt idx="8">
                  <c:v> Таежнинская № 20</c:v>
                </c:pt>
                <c:pt idx="9">
                  <c:v>Такучетская </c:v>
                </c:pt>
                <c:pt idx="10">
                  <c:v>Хребтовская</c:v>
                </c:pt>
                <c:pt idx="11">
                  <c:v>Шиверская </c:v>
                </c:pt>
                <c:pt idx="12">
                  <c:v>Таежнинская  № 7</c:v>
                </c:pt>
                <c:pt idx="13">
                  <c:v>Гремучинская </c:v>
                </c:pt>
                <c:pt idx="14">
                  <c:v>Чуноярская </c:v>
                </c:pt>
                <c:pt idx="15">
                  <c:v>Октябрьская </c:v>
                </c:pt>
                <c:pt idx="16">
                  <c:v> Красногорьевская</c:v>
                </c:pt>
                <c:pt idx="17">
                  <c:v>Богучанская  № 3</c:v>
                </c:pt>
                <c:pt idx="18">
                  <c:v>Богучанская № 1 </c:v>
                </c:pt>
              </c:strCache>
            </c:strRef>
          </c:cat>
          <c:val>
            <c:numRef>
              <c:f>География!$AN$4:$AN$23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  <c:pt idx="13">
                  <c:v>8</c:v>
                </c:pt>
                <c:pt idx="14">
                  <c:v>11</c:v>
                </c:pt>
                <c:pt idx="15">
                  <c:v>13</c:v>
                </c:pt>
                <c:pt idx="16">
                  <c:v>14</c:v>
                </c:pt>
                <c:pt idx="17">
                  <c:v>24</c:v>
                </c:pt>
                <c:pt idx="18">
                  <c:v>34</c:v>
                </c:pt>
              </c:numCache>
            </c:numRef>
          </c:val>
        </c:ser>
        <c:axId val="115067904"/>
        <c:axId val="115352704"/>
      </c:barChart>
      <c:catAx>
        <c:axId val="115067904"/>
        <c:scaling>
          <c:orientation val="minMax"/>
        </c:scaling>
        <c:axPos val="b"/>
        <c:tickLblPos val="nextTo"/>
        <c:crossAx val="115352704"/>
        <c:crosses val="autoZero"/>
        <c:auto val="1"/>
        <c:lblAlgn val="ctr"/>
        <c:lblOffset val="100"/>
      </c:catAx>
      <c:valAx>
        <c:axId val="115352704"/>
        <c:scaling>
          <c:orientation val="minMax"/>
        </c:scaling>
        <c:axPos val="l"/>
        <c:majorGridlines/>
        <c:numFmt formatCode="General" sourceLinked="1"/>
        <c:tickLblPos val="nextTo"/>
        <c:crossAx val="115067904"/>
        <c:crosses val="autoZero"/>
        <c:crossBetween val="between"/>
      </c:valAx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%-</a:t>
            </a:r>
            <a:r>
              <a:rPr lang="ru-RU" dirty="0" err="1"/>
              <a:t>ое</a:t>
            </a:r>
            <a:r>
              <a:rPr lang="ru-RU" dirty="0"/>
              <a:t> соотношение </a:t>
            </a:r>
            <a:r>
              <a:rPr lang="ru-RU" dirty="0" smtClean="0"/>
              <a:t>отметок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География!$AB$35:$AE$35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География!$AB$36:$AE$36</c:f>
              <c:numCache>
                <c:formatCode>General</c:formatCode>
                <c:ptCount val="4"/>
                <c:pt idx="0">
                  <c:v>21</c:v>
                </c:pt>
                <c:pt idx="1">
                  <c:v>49</c:v>
                </c:pt>
                <c:pt idx="2">
                  <c:v>23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overlap val="-25"/>
        <c:axId val="108686720"/>
        <c:axId val="115496064"/>
      </c:barChart>
      <c:catAx>
        <c:axId val="108686720"/>
        <c:scaling>
          <c:orientation val="minMax"/>
        </c:scaling>
        <c:axPos val="b"/>
        <c:majorTickMark val="none"/>
        <c:tickLblPos val="nextTo"/>
        <c:crossAx val="115496064"/>
        <c:crosses val="autoZero"/>
        <c:auto val="1"/>
        <c:lblAlgn val="ctr"/>
        <c:lblOffset val="100"/>
      </c:catAx>
      <c:valAx>
        <c:axId val="115496064"/>
        <c:scaling>
          <c:orientation val="minMax"/>
        </c:scaling>
        <c:delete val="1"/>
        <c:axPos val="l"/>
        <c:numFmt formatCode="General" sourceLinked="1"/>
        <c:tickLblPos val="none"/>
        <c:crossAx val="10868672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%-ое соотношение отметок по русскому языку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'Русский язык'!$AC$33:$AF$33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'Русский язык'!$AC$34:$AF$34</c:f>
              <c:numCache>
                <c:formatCode>General</c:formatCode>
                <c:ptCount val="4"/>
                <c:pt idx="0">
                  <c:v>25</c:v>
                </c:pt>
                <c:pt idx="1">
                  <c:v>36</c:v>
                </c:pt>
                <c:pt idx="2">
                  <c:v>36</c:v>
                </c:pt>
                <c:pt idx="3">
                  <c:v>3</c:v>
                </c:pt>
              </c:numCache>
            </c:numRef>
          </c:val>
        </c:ser>
        <c:gapWidth val="75"/>
        <c:overlap val="-25"/>
        <c:axId val="50157056"/>
        <c:axId val="50182400"/>
      </c:barChart>
      <c:catAx>
        <c:axId val="50157056"/>
        <c:scaling>
          <c:orientation val="minMax"/>
        </c:scaling>
        <c:axPos val="b"/>
        <c:majorTickMark val="none"/>
        <c:tickLblPos val="nextTo"/>
        <c:crossAx val="50182400"/>
        <c:crosses val="autoZero"/>
        <c:auto val="1"/>
        <c:lblAlgn val="ctr"/>
        <c:lblOffset val="100"/>
      </c:catAx>
      <c:valAx>
        <c:axId val="501824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0157056"/>
        <c:crosses val="autoZero"/>
        <c:crossBetween val="between"/>
      </c:valAx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ИТОГ!$C$62</c:f>
              <c:strCache>
                <c:ptCount val="1"/>
                <c:pt idx="0">
                  <c:v>Количество сдававших </c:v>
                </c:pt>
              </c:strCache>
            </c:strRef>
          </c:tx>
          <c:dLbls>
            <c:showVal val="1"/>
          </c:dLbls>
          <c:cat>
            <c:strRef>
              <c:f>ИТОГ!$B$63:$B$73</c:f>
              <c:strCache>
                <c:ptCount val="11"/>
                <c:pt idx="0">
                  <c:v>Математика</c:v>
                </c:pt>
                <c:pt idx="1">
                  <c:v>Русский</c:v>
                </c:pt>
                <c:pt idx="2">
                  <c:v>Обществознание</c:v>
                </c:pt>
                <c:pt idx="3">
                  <c:v>Информатика</c:v>
                </c:pt>
                <c:pt idx="4">
                  <c:v>География</c:v>
                </c:pt>
                <c:pt idx="5">
                  <c:v>Биология</c:v>
                </c:pt>
                <c:pt idx="6">
                  <c:v>Химия</c:v>
                </c:pt>
                <c:pt idx="7">
                  <c:v>Физика</c:v>
                </c:pt>
                <c:pt idx="8">
                  <c:v>Английский</c:v>
                </c:pt>
                <c:pt idx="9">
                  <c:v>Литература</c:v>
                </c:pt>
                <c:pt idx="10">
                  <c:v>История</c:v>
                </c:pt>
              </c:strCache>
            </c:strRef>
          </c:cat>
          <c:val>
            <c:numRef>
              <c:f>ИТОГ!$C$63:$C$73</c:f>
              <c:numCache>
                <c:formatCode>General</c:formatCode>
                <c:ptCount val="11"/>
                <c:pt idx="0">
                  <c:v>438</c:v>
                </c:pt>
                <c:pt idx="1">
                  <c:v>438</c:v>
                </c:pt>
                <c:pt idx="2">
                  <c:v>231</c:v>
                </c:pt>
                <c:pt idx="3">
                  <c:v>208</c:v>
                </c:pt>
                <c:pt idx="4">
                  <c:v>206</c:v>
                </c:pt>
                <c:pt idx="5">
                  <c:v>123</c:v>
                </c:pt>
                <c:pt idx="6">
                  <c:v>32</c:v>
                </c:pt>
                <c:pt idx="7">
                  <c:v>30</c:v>
                </c:pt>
                <c:pt idx="8">
                  <c:v>12</c:v>
                </c:pt>
                <c:pt idx="9">
                  <c:v>9</c:v>
                </c:pt>
                <c:pt idx="10">
                  <c:v>7</c:v>
                </c:pt>
              </c:numCache>
            </c:numRef>
          </c:val>
        </c:ser>
        <c:axId val="108509824"/>
        <c:axId val="108544384"/>
      </c:barChart>
      <c:catAx>
        <c:axId val="108509824"/>
        <c:scaling>
          <c:orientation val="minMax"/>
        </c:scaling>
        <c:axPos val="b"/>
        <c:tickLblPos val="nextTo"/>
        <c:crossAx val="108544384"/>
        <c:crosses val="autoZero"/>
        <c:auto val="1"/>
        <c:lblAlgn val="ctr"/>
        <c:lblOffset val="100"/>
      </c:catAx>
      <c:valAx>
        <c:axId val="108544384"/>
        <c:scaling>
          <c:orientation val="minMax"/>
        </c:scaling>
        <c:axPos val="l"/>
        <c:majorGridlines/>
        <c:numFmt formatCode="General" sourceLinked="1"/>
        <c:tickLblPos val="nextTo"/>
        <c:crossAx val="108509824"/>
        <c:crosses val="autoZero"/>
        <c:crossBetween val="between"/>
      </c:valAx>
    </c:plotArea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ИТОГ!$B$45:$B$55</c:f>
              <c:strCache>
                <c:ptCount val="11"/>
                <c:pt idx="0">
                  <c:v>Математика</c:v>
                </c:pt>
                <c:pt idx="1">
                  <c:v>Биология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Информатика</c:v>
                </c:pt>
                <c:pt idx="5">
                  <c:v>Физика</c:v>
                </c:pt>
                <c:pt idx="6">
                  <c:v>Химия</c:v>
                </c:pt>
                <c:pt idx="7">
                  <c:v>Русский</c:v>
                </c:pt>
                <c:pt idx="8">
                  <c:v>География</c:v>
                </c:pt>
                <c:pt idx="9">
                  <c:v>Литература</c:v>
                </c:pt>
                <c:pt idx="10">
                  <c:v>Английский</c:v>
                </c:pt>
              </c:strCache>
            </c:strRef>
          </c:cat>
          <c:val>
            <c:numRef>
              <c:f>ИТОГ!$C$45:$C$55</c:f>
              <c:numCache>
                <c:formatCode>General</c:formatCode>
                <c:ptCount val="11"/>
                <c:pt idx="0">
                  <c:v>3.21</c:v>
                </c:pt>
                <c:pt idx="1">
                  <c:v>3.37</c:v>
                </c:pt>
                <c:pt idx="2">
                  <c:v>3.4</c:v>
                </c:pt>
                <c:pt idx="3">
                  <c:v>3.57</c:v>
                </c:pt>
                <c:pt idx="4">
                  <c:v>3.64</c:v>
                </c:pt>
                <c:pt idx="5">
                  <c:v>3.7</c:v>
                </c:pt>
                <c:pt idx="6">
                  <c:v>3.78</c:v>
                </c:pt>
                <c:pt idx="7">
                  <c:v>3.84</c:v>
                </c:pt>
                <c:pt idx="8">
                  <c:v>3.84</c:v>
                </c:pt>
                <c:pt idx="9">
                  <c:v>3.89</c:v>
                </c:pt>
                <c:pt idx="10">
                  <c:v>4.58</c:v>
                </c:pt>
              </c:numCache>
            </c:numRef>
          </c:val>
        </c:ser>
        <c:dLbls>
          <c:showVal val="1"/>
        </c:dLbls>
        <c:overlap val="-25"/>
        <c:axId val="55564928"/>
        <c:axId val="56489088"/>
      </c:barChart>
      <c:catAx>
        <c:axId val="55564928"/>
        <c:scaling>
          <c:orientation val="minMax"/>
        </c:scaling>
        <c:axPos val="b"/>
        <c:majorTickMark val="none"/>
        <c:tickLblPos val="nextTo"/>
        <c:crossAx val="56489088"/>
        <c:crosses val="autoZero"/>
        <c:auto val="1"/>
        <c:lblAlgn val="ctr"/>
        <c:lblOffset val="100"/>
      </c:catAx>
      <c:valAx>
        <c:axId val="56489088"/>
        <c:scaling>
          <c:orientation val="minMax"/>
        </c:scaling>
        <c:delete val="1"/>
        <c:axPos val="l"/>
        <c:numFmt formatCode="General" sourceLinked="1"/>
        <c:tickLblPos val="none"/>
        <c:crossAx val="55564928"/>
        <c:crosses val="autoZero"/>
        <c:crossBetween val="between"/>
      </c:valAx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ИТОГ!$B$26:$B$36</c:f>
              <c:strCache>
                <c:ptCount val="11"/>
                <c:pt idx="0">
                  <c:v>Математика</c:v>
                </c:pt>
                <c:pt idx="1">
                  <c:v>Биология</c:v>
                </c:pt>
                <c:pt idx="2">
                  <c:v>Обществознание</c:v>
                </c:pt>
                <c:pt idx="3">
                  <c:v>Информатика</c:v>
                </c:pt>
                <c:pt idx="4">
                  <c:v>История</c:v>
                </c:pt>
                <c:pt idx="5">
                  <c:v>Русский</c:v>
                </c:pt>
                <c:pt idx="6">
                  <c:v>Физика</c:v>
                </c:pt>
                <c:pt idx="7">
                  <c:v>Химия</c:v>
                </c:pt>
                <c:pt idx="8">
                  <c:v>Литература</c:v>
                </c:pt>
                <c:pt idx="9">
                  <c:v>География</c:v>
                </c:pt>
                <c:pt idx="10">
                  <c:v>Английский</c:v>
                </c:pt>
              </c:strCache>
            </c:strRef>
          </c:cat>
          <c:val>
            <c:numRef>
              <c:f>ИТОГ!$C$26:$C$36</c:f>
              <c:numCache>
                <c:formatCode>General</c:formatCode>
                <c:ptCount val="11"/>
                <c:pt idx="0">
                  <c:v>40</c:v>
                </c:pt>
                <c:pt idx="1">
                  <c:v>41</c:v>
                </c:pt>
                <c:pt idx="2">
                  <c:v>43</c:v>
                </c:pt>
                <c:pt idx="3">
                  <c:v>54</c:v>
                </c:pt>
                <c:pt idx="4">
                  <c:v>57</c:v>
                </c:pt>
                <c:pt idx="5">
                  <c:v>61</c:v>
                </c:pt>
                <c:pt idx="6">
                  <c:v>64</c:v>
                </c:pt>
                <c:pt idx="7">
                  <c:v>66</c:v>
                </c:pt>
                <c:pt idx="8">
                  <c:v>66</c:v>
                </c:pt>
                <c:pt idx="9">
                  <c:v>70</c:v>
                </c:pt>
                <c:pt idx="10">
                  <c:v>100</c:v>
                </c:pt>
              </c:numCache>
            </c:numRef>
          </c:val>
        </c:ser>
        <c:gapWidth val="75"/>
        <c:overlap val="-25"/>
        <c:axId val="76147328"/>
        <c:axId val="78249984"/>
      </c:barChart>
      <c:catAx>
        <c:axId val="76147328"/>
        <c:scaling>
          <c:orientation val="minMax"/>
        </c:scaling>
        <c:axPos val="b"/>
        <c:majorTickMark val="none"/>
        <c:tickLblPos val="nextTo"/>
        <c:crossAx val="78249984"/>
        <c:crosses val="autoZero"/>
        <c:auto val="1"/>
        <c:lblAlgn val="ctr"/>
        <c:lblOffset val="100"/>
      </c:catAx>
      <c:valAx>
        <c:axId val="782499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6147328"/>
        <c:crosses val="autoZero"/>
        <c:crossBetween val="between"/>
      </c:valAx>
    </c:plotArea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ИТОГ!$C$8</c:f>
              <c:strCache>
                <c:ptCount val="1"/>
                <c:pt idx="0">
                  <c:v>отл</c:v>
                </c:pt>
              </c:strCache>
            </c:strRef>
          </c:tx>
          <c:dLbls>
            <c:showVal val="1"/>
          </c:dLbls>
          <c:cat>
            <c:strRef>
              <c:f>ИТОГ!$B$9:$B$19</c:f>
              <c:strCache>
                <c:ptCount val="11"/>
                <c:pt idx="0">
                  <c:v>Математика</c:v>
                </c:pt>
                <c:pt idx="1">
                  <c:v>Русский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Физика</c:v>
                </c:pt>
                <c:pt idx="6">
                  <c:v>Химия</c:v>
                </c:pt>
                <c:pt idx="7">
                  <c:v>Информатика</c:v>
                </c:pt>
                <c:pt idx="8">
                  <c:v>Литература</c:v>
                </c:pt>
                <c:pt idx="9">
                  <c:v>Английский</c:v>
                </c:pt>
                <c:pt idx="10">
                  <c:v>География</c:v>
                </c:pt>
              </c:strCache>
            </c:strRef>
          </c:cat>
          <c:val>
            <c:numRef>
              <c:f>ИТОГ!$C$9:$C$19</c:f>
              <c:numCache>
                <c:formatCode>General</c:formatCode>
                <c:ptCount val="11"/>
                <c:pt idx="0">
                  <c:v>3</c:v>
                </c:pt>
                <c:pt idx="1">
                  <c:v>25</c:v>
                </c:pt>
                <c:pt idx="2">
                  <c:v>5</c:v>
                </c:pt>
                <c:pt idx="3">
                  <c:v>3</c:v>
                </c:pt>
                <c:pt idx="4">
                  <c:v>0</c:v>
                </c:pt>
                <c:pt idx="5">
                  <c:v>10</c:v>
                </c:pt>
                <c:pt idx="6">
                  <c:v>25</c:v>
                </c:pt>
                <c:pt idx="7">
                  <c:v>15</c:v>
                </c:pt>
                <c:pt idx="8">
                  <c:v>33</c:v>
                </c:pt>
                <c:pt idx="9">
                  <c:v>58</c:v>
                </c:pt>
                <c:pt idx="10">
                  <c:v>21</c:v>
                </c:pt>
              </c:numCache>
            </c:numRef>
          </c:val>
        </c:ser>
        <c:ser>
          <c:idx val="1"/>
          <c:order val="1"/>
          <c:tx>
            <c:strRef>
              <c:f>ИТОГ!$D$8</c:f>
              <c:strCache>
                <c:ptCount val="1"/>
                <c:pt idx="0">
                  <c:v>хор</c:v>
                </c:pt>
              </c:strCache>
            </c:strRef>
          </c:tx>
          <c:dLbls>
            <c:showVal val="1"/>
          </c:dLbls>
          <c:cat>
            <c:strRef>
              <c:f>ИТОГ!$B$9:$B$19</c:f>
              <c:strCache>
                <c:ptCount val="11"/>
                <c:pt idx="0">
                  <c:v>Математика</c:v>
                </c:pt>
                <c:pt idx="1">
                  <c:v>Русский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Физика</c:v>
                </c:pt>
                <c:pt idx="6">
                  <c:v>Химия</c:v>
                </c:pt>
                <c:pt idx="7">
                  <c:v>Информатика</c:v>
                </c:pt>
                <c:pt idx="8">
                  <c:v>Литература</c:v>
                </c:pt>
                <c:pt idx="9">
                  <c:v>Английский</c:v>
                </c:pt>
                <c:pt idx="10">
                  <c:v>География</c:v>
                </c:pt>
              </c:strCache>
            </c:strRef>
          </c:cat>
          <c:val>
            <c:numRef>
              <c:f>ИТОГ!$D$9:$D$19</c:f>
              <c:numCache>
                <c:formatCode>General</c:formatCode>
                <c:ptCount val="11"/>
                <c:pt idx="0">
                  <c:v>37</c:v>
                </c:pt>
                <c:pt idx="1">
                  <c:v>36</c:v>
                </c:pt>
                <c:pt idx="2">
                  <c:v>38</c:v>
                </c:pt>
                <c:pt idx="3">
                  <c:v>38</c:v>
                </c:pt>
                <c:pt idx="4">
                  <c:v>57</c:v>
                </c:pt>
                <c:pt idx="5">
                  <c:v>54</c:v>
                </c:pt>
                <c:pt idx="6">
                  <c:v>41</c:v>
                </c:pt>
                <c:pt idx="7">
                  <c:v>39</c:v>
                </c:pt>
                <c:pt idx="8">
                  <c:v>33</c:v>
                </c:pt>
                <c:pt idx="9">
                  <c:v>42</c:v>
                </c:pt>
                <c:pt idx="10">
                  <c:v>49</c:v>
                </c:pt>
              </c:numCache>
            </c:numRef>
          </c:val>
        </c:ser>
        <c:ser>
          <c:idx val="2"/>
          <c:order val="2"/>
          <c:tx>
            <c:strRef>
              <c:f>ИТОГ!$E$8</c:f>
              <c:strCache>
                <c:ptCount val="1"/>
                <c:pt idx="0">
                  <c:v>удовл</c:v>
                </c:pt>
              </c:strCache>
            </c:strRef>
          </c:tx>
          <c:dLbls>
            <c:showVal val="1"/>
          </c:dLbls>
          <c:cat>
            <c:strRef>
              <c:f>ИТОГ!$B$9:$B$19</c:f>
              <c:strCache>
                <c:ptCount val="11"/>
                <c:pt idx="0">
                  <c:v>Математика</c:v>
                </c:pt>
                <c:pt idx="1">
                  <c:v>Русский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Физика</c:v>
                </c:pt>
                <c:pt idx="6">
                  <c:v>Химия</c:v>
                </c:pt>
                <c:pt idx="7">
                  <c:v>Информатика</c:v>
                </c:pt>
                <c:pt idx="8">
                  <c:v>Литература</c:v>
                </c:pt>
                <c:pt idx="9">
                  <c:v>Английский</c:v>
                </c:pt>
                <c:pt idx="10">
                  <c:v>География</c:v>
                </c:pt>
              </c:strCache>
            </c:strRef>
          </c:cat>
          <c:val>
            <c:numRef>
              <c:f>ИТОГ!$E$9:$E$19</c:f>
              <c:numCache>
                <c:formatCode>General</c:formatCode>
                <c:ptCount val="11"/>
                <c:pt idx="0">
                  <c:v>37</c:v>
                </c:pt>
                <c:pt idx="1">
                  <c:v>36</c:v>
                </c:pt>
                <c:pt idx="2">
                  <c:v>49</c:v>
                </c:pt>
                <c:pt idx="3">
                  <c:v>51</c:v>
                </c:pt>
                <c:pt idx="4">
                  <c:v>43</c:v>
                </c:pt>
                <c:pt idx="5">
                  <c:v>33</c:v>
                </c:pt>
                <c:pt idx="6">
                  <c:v>22</c:v>
                </c:pt>
                <c:pt idx="7">
                  <c:v>41</c:v>
                </c:pt>
                <c:pt idx="8">
                  <c:v>23</c:v>
                </c:pt>
                <c:pt idx="10">
                  <c:v>23</c:v>
                </c:pt>
              </c:numCache>
            </c:numRef>
          </c:val>
        </c:ser>
        <c:ser>
          <c:idx val="3"/>
          <c:order val="3"/>
          <c:tx>
            <c:strRef>
              <c:f>ИТОГ!$F$8</c:f>
              <c:strCache>
                <c:ptCount val="1"/>
                <c:pt idx="0">
                  <c:v>неудовл</c:v>
                </c:pt>
              </c:strCache>
            </c:strRef>
          </c:tx>
          <c:dLbls>
            <c:showVal val="1"/>
          </c:dLbls>
          <c:cat>
            <c:strRef>
              <c:f>ИТОГ!$B$9:$B$19</c:f>
              <c:strCache>
                <c:ptCount val="11"/>
                <c:pt idx="0">
                  <c:v>Математика</c:v>
                </c:pt>
                <c:pt idx="1">
                  <c:v>Русский</c:v>
                </c:pt>
                <c:pt idx="2">
                  <c:v>Обществознание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Физика</c:v>
                </c:pt>
                <c:pt idx="6">
                  <c:v>Химия</c:v>
                </c:pt>
                <c:pt idx="7">
                  <c:v>Информатика</c:v>
                </c:pt>
                <c:pt idx="8">
                  <c:v>Литература</c:v>
                </c:pt>
                <c:pt idx="9">
                  <c:v>Английский</c:v>
                </c:pt>
                <c:pt idx="10">
                  <c:v>География</c:v>
                </c:pt>
              </c:strCache>
            </c:strRef>
          </c:cat>
          <c:val>
            <c:numRef>
              <c:f>ИТОГ!$F$9:$F$19</c:f>
              <c:numCache>
                <c:formatCode>General</c:formatCode>
                <c:ptCount val="11"/>
                <c:pt idx="0">
                  <c:v>23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0</c:v>
                </c:pt>
                <c:pt idx="5">
                  <c:v>3</c:v>
                </c:pt>
                <c:pt idx="6">
                  <c:v>12</c:v>
                </c:pt>
                <c:pt idx="7">
                  <c:v>5</c:v>
                </c:pt>
                <c:pt idx="8">
                  <c:v>11</c:v>
                </c:pt>
                <c:pt idx="10">
                  <c:v>7</c:v>
                </c:pt>
              </c:numCache>
            </c:numRef>
          </c:val>
        </c:ser>
        <c:axId val="83373056"/>
        <c:axId val="83383808"/>
      </c:barChart>
      <c:catAx>
        <c:axId val="83373056"/>
        <c:scaling>
          <c:orientation val="minMax"/>
        </c:scaling>
        <c:axPos val="b"/>
        <c:tickLblPos val="nextTo"/>
        <c:crossAx val="83383808"/>
        <c:crosses val="autoZero"/>
        <c:auto val="1"/>
        <c:lblAlgn val="ctr"/>
        <c:lblOffset val="100"/>
      </c:catAx>
      <c:valAx>
        <c:axId val="83383808"/>
        <c:scaling>
          <c:orientation val="minMax"/>
        </c:scaling>
        <c:axPos val="l"/>
        <c:majorGridlines/>
        <c:numFmt formatCode="General" sourceLinked="1"/>
        <c:tickLblPos val="nextTo"/>
        <c:crossAx val="83373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'Двойко-экзамены'!$P$37</c:f>
              <c:strCache>
                <c:ptCount val="1"/>
                <c:pt idx="0">
                  <c:v>всего уч-в</c:v>
                </c:pt>
              </c:strCache>
            </c:strRef>
          </c:tx>
          <c:dLbls>
            <c:showVal val="1"/>
          </c:dLbls>
          <c:cat>
            <c:strRef>
              <c:f>'Двойко-экзамены'!$O$38:$O$51</c:f>
              <c:strCache>
                <c:ptCount val="14"/>
                <c:pt idx="0">
                  <c:v>Богучанская № 1 </c:v>
                </c:pt>
                <c:pt idx="1">
                  <c:v>Богучанская  № 2</c:v>
                </c:pt>
                <c:pt idx="2">
                  <c:v>Богучанская  № 3</c:v>
                </c:pt>
                <c:pt idx="3">
                  <c:v>Говорковская</c:v>
                </c:pt>
                <c:pt idx="4">
                  <c:v>Гремучинская </c:v>
                </c:pt>
                <c:pt idx="5">
                  <c:v>Кежекская </c:v>
                </c:pt>
                <c:pt idx="6">
                  <c:v> Красногорьевская</c:v>
                </c:pt>
                <c:pt idx="7">
                  <c:v>Манзенская </c:v>
                </c:pt>
                <c:pt idx="8">
                  <c:v>Новохайская </c:v>
                </c:pt>
                <c:pt idx="9">
                  <c:v>Октябрьская </c:v>
                </c:pt>
                <c:pt idx="10">
                  <c:v>Таежнинская  № 7</c:v>
                </c:pt>
                <c:pt idx="11">
                  <c:v> Таежнинская № 20</c:v>
                </c:pt>
                <c:pt idx="12">
                  <c:v>Хребтовская</c:v>
                </c:pt>
                <c:pt idx="13">
                  <c:v>Чуноярская </c:v>
                </c:pt>
              </c:strCache>
            </c:strRef>
          </c:cat>
          <c:val>
            <c:numRef>
              <c:f>'Двойко-экзамены'!$P$38:$P$51</c:f>
              <c:numCache>
                <c:formatCode>General</c:formatCode>
                <c:ptCount val="14"/>
                <c:pt idx="0">
                  <c:v>37</c:v>
                </c:pt>
                <c:pt idx="1">
                  <c:v>47</c:v>
                </c:pt>
                <c:pt idx="2">
                  <c:v>25</c:v>
                </c:pt>
                <c:pt idx="3">
                  <c:v>10</c:v>
                </c:pt>
                <c:pt idx="4">
                  <c:v>17</c:v>
                </c:pt>
                <c:pt idx="5">
                  <c:v>1</c:v>
                </c:pt>
                <c:pt idx="6">
                  <c:v>11</c:v>
                </c:pt>
                <c:pt idx="7">
                  <c:v>10</c:v>
                </c:pt>
                <c:pt idx="8">
                  <c:v>7</c:v>
                </c:pt>
                <c:pt idx="9">
                  <c:v>48</c:v>
                </c:pt>
                <c:pt idx="10">
                  <c:v>37</c:v>
                </c:pt>
                <c:pt idx="11">
                  <c:v>36</c:v>
                </c:pt>
                <c:pt idx="12">
                  <c:v>10</c:v>
                </c:pt>
                <c:pt idx="13">
                  <c:v>27</c:v>
                </c:pt>
              </c:numCache>
            </c:numRef>
          </c:val>
        </c:ser>
        <c:ser>
          <c:idx val="1"/>
          <c:order val="1"/>
          <c:tx>
            <c:strRef>
              <c:f>'Двойко-экзамены'!$Q$37</c:f>
              <c:strCache>
                <c:ptCount val="1"/>
                <c:pt idx="0">
                  <c:v>2 экзамена на неуд</c:v>
                </c:pt>
              </c:strCache>
            </c:strRef>
          </c:tx>
          <c:dLbls>
            <c:showVal val="1"/>
          </c:dLbls>
          <c:cat>
            <c:strRef>
              <c:f>'Двойко-экзамены'!$O$38:$O$51</c:f>
              <c:strCache>
                <c:ptCount val="14"/>
                <c:pt idx="0">
                  <c:v>Богучанская № 1 </c:v>
                </c:pt>
                <c:pt idx="1">
                  <c:v>Богучанская  № 2</c:v>
                </c:pt>
                <c:pt idx="2">
                  <c:v>Богучанская  № 3</c:v>
                </c:pt>
                <c:pt idx="3">
                  <c:v>Говорковская</c:v>
                </c:pt>
                <c:pt idx="4">
                  <c:v>Гремучинская </c:v>
                </c:pt>
                <c:pt idx="5">
                  <c:v>Кежекская </c:v>
                </c:pt>
                <c:pt idx="6">
                  <c:v> Красногорьевская</c:v>
                </c:pt>
                <c:pt idx="7">
                  <c:v>Манзенская </c:v>
                </c:pt>
                <c:pt idx="8">
                  <c:v>Новохайская </c:v>
                </c:pt>
                <c:pt idx="9">
                  <c:v>Октябрьская </c:v>
                </c:pt>
                <c:pt idx="10">
                  <c:v>Таежнинская  № 7</c:v>
                </c:pt>
                <c:pt idx="11">
                  <c:v> Таежнинская № 20</c:v>
                </c:pt>
                <c:pt idx="12">
                  <c:v>Хребтовская</c:v>
                </c:pt>
                <c:pt idx="13">
                  <c:v>Чуноярская </c:v>
                </c:pt>
              </c:strCache>
            </c:strRef>
          </c:cat>
          <c:val>
            <c:numRef>
              <c:f>'Двойко-экзамены'!$Q$38:$Q$51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4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  <c:pt idx="11">
                  <c:v>3</c:v>
                </c:pt>
                <c:pt idx="13">
                  <c:v>2</c:v>
                </c:pt>
              </c:numCache>
            </c:numRef>
          </c:val>
        </c:ser>
        <c:ser>
          <c:idx val="2"/>
          <c:order val="2"/>
          <c:tx>
            <c:strRef>
              <c:f>'Двойко-экзамены'!$R$37</c:f>
              <c:strCache>
                <c:ptCount val="1"/>
                <c:pt idx="0">
                  <c:v>3 экзамена на неуд</c:v>
                </c:pt>
              </c:strCache>
            </c:strRef>
          </c:tx>
          <c:dLbls>
            <c:showVal val="1"/>
          </c:dLbls>
          <c:cat>
            <c:strRef>
              <c:f>'Двойко-экзамены'!$O$38:$O$51</c:f>
              <c:strCache>
                <c:ptCount val="14"/>
                <c:pt idx="0">
                  <c:v>Богучанская № 1 </c:v>
                </c:pt>
                <c:pt idx="1">
                  <c:v>Богучанская  № 2</c:v>
                </c:pt>
                <c:pt idx="2">
                  <c:v>Богучанская  № 3</c:v>
                </c:pt>
                <c:pt idx="3">
                  <c:v>Говорковская</c:v>
                </c:pt>
                <c:pt idx="4">
                  <c:v>Гремучинская </c:v>
                </c:pt>
                <c:pt idx="5">
                  <c:v>Кежекская </c:v>
                </c:pt>
                <c:pt idx="6">
                  <c:v> Красногорьевская</c:v>
                </c:pt>
                <c:pt idx="7">
                  <c:v>Манзенская </c:v>
                </c:pt>
                <c:pt idx="8">
                  <c:v>Новохайская </c:v>
                </c:pt>
                <c:pt idx="9">
                  <c:v>Октябрьская </c:v>
                </c:pt>
                <c:pt idx="10">
                  <c:v>Таежнинская  № 7</c:v>
                </c:pt>
                <c:pt idx="11">
                  <c:v> Таежнинская № 20</c:v>
                </c:pt>
                <c:pt idx="12">
                  <c:v>Хребтовская</c:v>
                </c:pt>
                <c:pt idx="13">
                  <c:v>Чуноярская </c:v>
                </c:pt>
              </c:strCache>
            </c:strRef>
          </c:cat>
          <c:val>
            <c:numRef>
              <c:f>'Двойко-экзамены'!$R$38:$R$51</c:f>
              <c:numCache>
                <c:formatCode>General</c:formatCode>
                <c:ptCount val="14"/>
                <c:pt idx="2">
                  <c:v>2</c:v>
                </c:pt>
                <c:pt idx="9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</c:ser>
        <c:ser>
          <c:idx val="3"/>
          <c:order val="3"/>
          <c:tx>
            <c:strRef>
              <c:f>'Двойко-экзамены'!$S$37</c:f>
              <c:strCache>
                <c:ptCount val="1"/>
                <c:pt idx="0">
                  <c:v>4 экзамена на неуд</c:v>
                </c:pt>
              </c:strCache>
            </c:strRef>
          </c:tx>
          <c:cat>
            <c:strRef>
              <c:f>'Двойко-экзамены'!$O$38:$O$51</c:f>
              <c:strCache>
                <c:ptCount val="14"/>
                <c:pt idx="0">
                  <c:v>Богучанская № 1 </c:v>
                </c:pt>
                <c:pt idx="1">
                  <c:v>Богучанская  № 2</c:v>
                </c:pt>
                <c:pt idx="2">
                  <c:v>Богучанская  № 3</c:v>
                </c:pt>
                <c:pt idx="3">
                  <c:v>Говорковская</c:v>
                </c:pt>
                <c:pt idx="4">
                  <c:v>Гремучинская </c:v>
                </c:pt>
                <c:pt idx="5">
                  <c:v>Кежекская </c:v>
                </c:pt>
                <c:pt idx="6">
                  <c:v> Красногорьевская</c:v>
                </c:pt>
                <c:pt idx="7">
                  <c:v>Манзенская </c:v>
                </c:pt>
                <c:pt idx="8">
                  <c:v>Новохайская </c:v>
                </c:pt>
                <c:pt idx="9">
                  <c:v>Октябрьская </c:v>
                </c:pt>
                <c:pt idx="10">
                  <c:v>Таежнинская  № 7</c:v>
                </c:pt>
                <c:pt idx="11">
                  <c:v> Таежнинская № 20</c:v>
                </c:pt>
                <c:pt idx="12">
                  <c:v>Хребтовская</c:v>
                </c:pt>
                <c:pt idx="13">
                  <c:v>Чуноярская </c:v>
                </c:pt>
              </c:strCache>
            </c:strRef>
          </c:cat>
          <c:val>
            <c:numRef>
              <c:f>'Двойко-экзамены'!$S$38:$S$51</c:f>
              <c:numCache>
                <c:formatCode>General</c:formatCode>
                <c:ptCount val="14"/>
                <c:pt idx="10">
                  <c:v>1</c:v>
                </c:pt>
                <c:pt idx="11">
                  <c:v>2</c:v>
                </c:pt>
                <c:pt idx="13">
                  <c:v>1</c:v>
                </c:pt>
              </c:numCache>
            </c:numRef>
          </c:val>
        </c:ser>
        <c:gapWidth val="75"/>
        <c:overlap val="-25"/>
        <c:axId val="85329024"/>
        <c:axId val="87101440"/>
      </c:barChart>
      <c:catAx>
        <c:axId val="85329024"/>
        <c:scaling>
          <c:orientation val="minMax"/>
        </c:scaling>
        <c:axPos val="b"/>
        <c:majorTickMark val="none"/>
        <c:tickLblPos val="nextTo"/>
        <c:crossAx val="87101440"/>
        <c:crosses val="autoZero"/>
        <c:auto val="1"/>
        <c:lblAlgn val="ctr"/>
        <c:lblOffset val="100"/>
      </c:catAx>
      <c:valAx>
        <c:axId val="871014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8532902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 % 4-5(качество) 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'Математика '!$AZ$4</c:f>
              <c:strCache>
                <c:ptCount val="1"/>
                <c:pt idx="0">
                  <c:v>% 4-5(качество)</c:v>
                </c:pt>
              </c:strCache>
            </c:strRef>
          </c:tx>
          <c:dLbls>
            <c:showVal val="1"/>
          </c:dLbls>
          <c:cat>
            <c:strRef>
              <c:f>'Математика '!$AY$5:$AY$26</c:f>
              <c:strCache>
                <c:ptCount val="22"/>
                <c:pt idx="0">
                  <c:v>Невонская </c:v>
                </c:pt>
                <c:pt idx="1">
                  <c:v>Богучанская  № 2</c:v>
                </c:pt>
                <c:pt idx="2">
                  <c:v>Говорковская</c:v>
                </c:pt>
                <c:pt idx="3">
                  <c:v>Новохайская </c:v>
                </c:pt>
                <c:pt idx="4">
                  <c:v>Нижнетерянская </c:v>
                </c:pt>
                <c:pt idx="5">
                  <c:v> Ангарская </c:v>
                </c:pt>
                <c:pt idx="6">
                  <c:v>Осиновская </c:v>
                </c:pt>
                <c:pt idx="7">
                  <c:v>Таежнинская  № 7</c:v>
                </c:pt>
                <c:pt idx="8">
                  <c:v>Богучанская  № 4</c:v>
                </c:pt>
                <c:pt idx="9">
                  <c:v>Богучанская № 1 </c:v>
                </c:pt>
                <c:pt idx="10">
                  <c:v> Таежнинская № 20</c:v>
                </c:pt>
                <c:pt idx="11">
                  <c:v>Гремучинская </c:v>
                </c:pt>
                <c:pt idx="12">
                  <c:v> Красногорьевская</c:v>
                </c:pt>
                <c:pt idx="13">
                  <c:v>Такучетская </c:v>
                </c:pt>
                <c:pt idx="14">
                  <c:v>Пинчугская</c:v>
                </c:pt>
                <c:pt idx="15">
                  <c:v>Чуноярская </c:v>
                </c:pt>
                <c:pt idx="16">
                  <c:v>Богучанская  № 3</c:v>
                </c:pt>
                <c:pt idx="17">
                  <c:v>Манзенская </c:v>
                </c:pt>
                <c:pt idx="18">
                  <c:v>Хребтовская</c:v>
                </c:pt>
                <c:pt idx="19">
                  <c:v>Октябрьская </c:v>
                </c:pt>
                <c:pt idx="20">
                  <c:v>Шиверская </c:v>
                </c:pt>
                <c:pt idx="21">
                  <c:v>Кежекская </c:v>
                </c:pt>
              </c:strCache>
            </c:strRef>
          </c:cat>
          <c:val>
            <c:numRef>
              <c:f>'Математика '!$AZ$5:$AZ$26</c:f>
              <c:numCache>
                <c:formatCode>General</c:formatCode>
                <c:ptCount val="22"/>
                <c:pt idx="0">
                  <c:v>67</c:v>
                </c:pt>
                <c:pt idx="1">
                  <c:v>66</c:v>
                </c:pt>
                <c:pt idx="2">
                  <c:v>60</c:v>
                </c:pt>
                <c:pt idx="3">
                  <c:v>57</c:v>
                </c:pt>
                <c:pt idx="4">
                  <c:v>50</c:v>
                </c:pt>
                <c:pt idx="5">
                  <c:v>48</c:v>
                </c:pt>
                <c:pt idx="6">
                  <c:v>47</c:v>
                </c:pt>
                <c:pt idx="7">
                  <c:v>46</c:v>
                </c:pt>
                <c:pt idx="8">
                  <c:v>45</c:v>
                </c:pt>
                <c:pt idx="9">
                  <c:v>43</c:v>
                </c:pt>
                <c:pt idx="10">
                  <c:v>43</c:v>
                </c:pt>
                <c:pt idx="11">
                  <c:v>41</c:v>
                </c:pt>
                <c:pt idx="12">
                  <c:v>36</c:v>
                </c:pt>
                <c:pt idx="13">
                  <c:v>33</c:v>
                </c:pt>
                <c:pt idx="14">
                  <c:v>32</c:v>
                </c:pt>
                <c:pt idx="15">
                  <c:v>30</c:v>
                </c:pt>
                <c:pt idx="16">
                  <c:v>25</c:v>
                </c:pt>
                <c:pt idx="17">
                  <c:v>20</c:v>
                </c:pt>
                <c:pt idx="18">
                  <c:v>18</c:v>
                </c:pt>
                <c:pt idx="19">
                  <c:v>17</c:v>
                </c:pt>
                <c:pt idx="20">
                  <c:v>11</c:v>
                </c:pt>
                <c:pt idx="21">
                  <c:v>0</c:v>
                </c:pt>
              </c:numCache>
            </c:numRef>
          </c:val>
        </c:ser>
        <c:axId val="40649856"/>
        <c:axId val="40651392"/>
      </c:barChart>
      <c:catAx>
        <c:axId val="40649856"/>
        <c:scaling>
          <c:orientation val="minMax"/>
        </c:scaling>
        <c:axPos val="b"/>
        <c:tickLblPos val="nextTo"/>
        <c:crossAx val="40651392"/>
        <c:crosses val="autoZero"/>
        <c:auto val="1"/>
        <c:lblAlgn val="ctr"/>
        <c:lblOffset val="100"/>
      </c:catAx>
      <c:valAx>
        <c:axId val="40651392"/>
        <c:scaling>
          <c:orientation val="minMax"/>
        </c:scaling>
        <c:axPos val="l"/>
        <c:majorGridlines/>
        <c:numFmt formatCode="General" sourceLinked="1"/>
        <c:tickLblPos val="nextTo"/>
        <c:crossAx val="4064985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Математика </a:t>
            </a:r>
            <a:r>
              <a:rPr lang="ru-RU" dirty="0" smtClean="0"/>
              <a:t> </a:t>
            </a:r>
            <a:r>
              <a:rPr lang="ru-RU" dirty="0"/>
              <a:t>"</a:t>
            </a:r>
            <a:r>
              <a:rPr lang="ru-RU" dirty="0" smtClean="0"/>
              <a:t>2» (%) 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'Математика '!$AW$4</c:f>
              <c:strCache>
                <c:ptCount val="1"/>
                <c:pt idx="0">
                  <c:v>% "2"</c:v>
                </c:pt>
              </c:strCache>
            </c:strRef>
          </c:tx>
          <c:dLbls>
            <c:showVal val="1"/>
          </c:dLbls>
          <c:cat>
            <c:strRef>
              <c:f>'Математика '!$AV$5:$AV$26</c:f>
              <c:strCache>
                <c:ptCount val="22"/>
                <c:pt idx="0">
                  <c:v>Шиверская </c:v>
                </c:pt>
                <c:pt idx="1">
                  <c:v>Богучанская  № 3</c:v>
                </c:pt>
                <c:pt idx="2">
                  <c:v>Октябрьская </c:v>
                </c:pt>
                <c:pt idx="3">
                  <c:v>Чуноярская </c:v>
                </c:pt>
                <c:pt idx="4">
                  <c:v> Таежнинская № 20</c:v>
                </c:pt>
                <c:pt idx="5">
                  <c:v> Красногорьевская</c:v>
                </c:pt>
                <c:pt idx="6">
                  <c:v>Нижнетерянская </c:v>
                </c:pt>
                <c:pt idx="7">
                  <c:v>Гремучинская </c:v>
                </c:pt>
                <c:pt idx="8">
                  <c:v>Богучанская  № 4</c:v>
                </c:pt>
                <c:pt idx="9">
                  <c:v>Манзенская </c:v>
                </c:pt>
                <c:pt idx="10">
                  <c:v>Богучанская № 1 </c:v>
                </c:pt>
                <c:pt idx="11">
                  <c:v> Ангарская </c:v>
                </c:pt>
                <c:pt idx="12">
                  <c:v>Таежнинская  № 7</c:v>
                </c:pt>
                <c:pt idx="13">
                  <c:v>Богучанская  № 2</c:v>
                </c:pt>
                <c:pt idx="14">
                  <c:v>Пинчугская</c:v>
                </c:pt>
                <c:pt idx="15">
                  <c:v>Говорковская</c:v>
                </c:pt>
                <c:pt idx="16">
                  <c:v>Хребтовская</c:v>
                </c:pt>
                <c:pt idx="17">
                  <c:v>Невонская </c:v>
                </c:pt>
                <c:pt idx="18">
                  <c:v>Осиновская </c:v>
                </c:pt>
                <c:pt idx="19">
                  <c:v>Кежекская </c:v>
                </c:pt>
                <c:pt idx="20">
                  <c:v>Новохайская </c:v>
                </c:pt>
                <c:pt idx="21">
                  <c:v>Такучетская </c:v>
                </c:pt>
              </c:strCache>
            </c:strRef>
          </c:cat>
          <c:val>
            <c:numRef>
              <c:f>'Математика '!$AW$5:$AW$26</c:f>
              <c:numCache>
                <c:formatCode>General</c:formatCode>
                <c:ptCount val="22"/>
                <c:pt idx="0">
                  <c:v>56</c:v>
                </c:pt>
                <c:pt idx="1">
                  <c:v>42</c:v>
                </c:pt>
                <c:pt idx="2">
                  <c:v>38</c:v>
                </c:pt>
                <c:pt idx="3">
                  <c:v>33</c:v>
                </c:pt>
                <c:pt idx="4">
                  <c:v>32</c:v>
                </c:pt>
                <c:pt idx="5">
                  <c:v>27</c:v>
                </c:pt>
                <c:pt idx="6">
                  <c:v>25</c:v>
                </c:pt>
                <c:pt idx="7">
                  <c:v>24</c:v>
                </c:pt>
                <c:pt idx="8">
                  <c:v>23</c:v>
                </c:pt>
                <c:pt idx="9">
                  <c:v>20</c:v>
                </c:pt>
                <c:pt idx="10">
                  <c:v>17</c:v>
                </c:pt>
                <c:pt idx="11">
                  <c:v>16</c:v>
                </c:pt>
                <c:pt idx="12">
                  <c:v>16</c:v>
                </c:pt>
                <c:pt idx="13">
                  <c:v>13</c:v>
                </c:pt>
                <c:pt idx="14">
                  <c:v>11</c:v>
                </c:pt>
                <c:pt idx="15">
                  <c:v>10</c:v>
                </c:pt>
                <c:pt idx="16">
                  <c:v>9</c:v>
                </c:pt>
                <c:pt idx="17">
                  <c:v>7</c:v>
                </c:pt>
                <c:pt idx="18">
                  <c:v>7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axId val="48748032"/>
        <c:axId val="49996544"/>
      </c:barChart>
      <c:catAx>
        <c:axId val="48748032"/>
        <c:scaling>
          <c:orientation val="minMax"/>
        </c:scaling>
        <c:axPos val="b"/>
        <c:tickLblPos val="nextTo"/>
        <c:crossAx val="49996544"/>
        <c:crosses val="autoZero"/>
        <c:auto val="1"/>
        <c:lblAlgn val="ctr"/>
        <c:lblOffset val="100"/>
      </c:catAx>
      <c:valAx>
        <c:axId val="49996544"/>
        <c:scaling>
          <c:orientation val="minMax"/>
        </c:scaling>
        <c:axPos val="l"/>
        <c:majorGridlines/>
        <c:numFmt formatCode="General" sourceLinked="1"/>
        <c:tickLblPos val="nextTo"/>
        <c:crossAx val="4874803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%-ое соотношение отметок по математике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'Математика '!$AL$34:$AO$34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'Математика '!$AL$35:$AO$35</c:f>
              <c:numCache>
                <c:formatCode>General</c:formatCode>
                <c:ptCount val="4"/>
                <c:pt idx="0">
                  <c:v>3</c:v>
                </c:pt>
                <c:pt idx="1">
                  <c:v>37</c:v>
                </c:pt>
                <c:pt idx="2">
                  <c:v>37</c:v>
                </c:pt>
                <c:pt idx="3">
                  <c:v>23</c:v>
                </c:pt>
              </c:numCache>
            </c:numRef>
          </c:val>
        </c:ser>
        <c:gapWidth val="75"/>
        <c:overlap val="-25"/>
        <c:axId val="55875072"/>
        <c:axId val="81695104"/>
      </c:barChart>
      <c:catAx>
        <c:axId val="55875072"/>
        <c:scaling>
          <c:orientation val="minMax"/>
        </c:scaling>
        <c:axPos val="b"/>
        <c:majorTickMark val="none"/>
        <c:tickLblPos val="nextTo"/>
        <c:crossAx val="81695104"/>
        <c:crosses val="autoZero"/>
        <c:auto val="1"/>
        <c:lblAlgn val="ctr"/>
        <c:lblOffset val="100"/>
      </c:catAx>
      <c:valAx>
        <c:axId val="816951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587507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Обществознание  </a:t>
            </a:r>
            <a:r>
              <a:rPr lang="ru-RU" dirty="0" smtClean="0"/>
              <a:t> качество (%)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Обществознание!$AA$63:$AA$82</c:f>
              <c:strCache>
                <c:ptCount val="20"/>
                <c:pt idx="0">
                  <c:v> Красногорьевская</c:v>
                </c:pt>
                <c:pt idx="1">
                  <c:v>Шиверская </c:v>
                </c:pt>
                <c:pt idx="2">
                  <c:v>Чуноярская </c:v>
                </c:pt>
                <c:pt idx="3">
                  <c:v> Таежнинская № 20</c:v>
                </c:pt>
                <c:pt idx="4">
                  <c:v>Богучанская  № 3</c:v>
                </c:pt>
                <c:pt idx="5">
                  <c:v>Невонская </c:v>
                </c:pt>
                <c:pt idx="6">
                  <c:v>Богучанская № 1 </c:v>
                </c:pt>
                <c:pt idx="7">
                  <c:v>Новохайская </c:v>
                </c:pt>
                <c:pt idx="8">
                  <c:v>Октябрьская </c:v>
                </c:pt>
                <c:pt idx="9">
                  <c:v>Говорковская</c:v>
                </c:pt>
                <c:pt idx="10">
                  <c:v>Хребтовская</c:v>
                </c:pt>
                <c:pt idx="11">
                  <c:v>Богучанская  № 2</c:v>
                </c:pt>
                <c:pt idx="12">
                  <c:v>Богучанская  № 4</c:v>
                </c:pt>
                <c:pt idx="13">
                  <c:v>Манзенская </c:v>
                </c:pt>
                <c:pt idx="14">
                  <c:v>Пинчугская</c:v>
                </c:pt>
                <c:pt idx="15">
                  <c:v>Таежнинская  № 7</c:v>
                </c:pt>
                <c:pt idx="16">
                  <c:v>Осиновская </c:v>
                </c:pt>
                <c:pt idx="17">
                  <c:v>Нижнетерянская </c:v>
                </c:pt>
                <c:pt idx="18">
                  <c:v> Ангарская </c:v>
                </c:pt>
                <c:pt idx="19">
                  <c:v>Гремучинская </c:v>
                </c:pt>
              </c:strCache>
            </c:strRef>
          </c:cat>
          <c:val>
            <c:numRef>
              <c:f>Обществознание!$AB$63:$AB$82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22</c:v>
                </c:pt>
                <c:pt idx="4">
                  <c:v>25</c:v>
                </c:pt>
                <c:pt idx="5">
                  <c:v>27</c:v>
                </c:pt>
                <c:pt idx="6">
                  <c:v>33</c:v>
                </c:pt>
                <c:pt idx="7">
                  <c:v>33</c:v>
                </c:pt>
                <c:pt idx="8">
                  <c:v>38</c:v>
                </c:pt>
                <c:pt idx="9">
                  <c:v>43</c:v>
                </c:pt>
                <c:pt idx="10">
                  <c:v>43</c:v>
                </c:pt>
                <c:pt idx="11">
                  <c:v>48</c:v>
                </c:pt>
                <c:pt idx="12">
                  <c:v>50</c:v>
                </c:pt>
                <c:pt idx="13">
                  <c:v>50</c:v>
                </c:pt>
                <c:pt idx="14">
                  <c:v>67</c:v>
                </c:pt>
                <c:pt idx="15">
                  <c:v>75</c:v>
                </c:pt>
                <c:pt idx="16">
                  <c:v>80</c:v>
                </c:pt>
                <c:pt idx="17">
                  <c:v>86</c:v>
                </c:pt>
                <c:pt idx="18">
                  <c:v>100</c:v>
                </c:pt>
                <c:pt idx="19">
                  <c:v>100</c:v>
                </c:pt>
              </c:numCache>
            </c:numRef>
          </c:val>
        </c:ser>
        <c:gapWidth val="75"/>
        <c:overlap val="-25"/>
        <c:axId val="49559040"/>
        <c:axId val="50090368"/>
      </c:barChart>
      <c:catAx>
        <c:axId val="49559040"/>
        <c:scaling>
          <c:orientation val="minMax"/>
        </c:scaling>
        <c:axPos val="b"/>
        <c:majorTickMark val="none"/>
        <c:tickLblPos val="nextTo"/>
        <c:crossAx val="50090368"/>
        <c:crosses val="autoZero"/>
        <c:auto val="1"/>
        <c:lblAlgn val="ctr"/>
        <c:lblOffset val="100"/>
      </c:catAx>
      <c:valAx>
        <c:axId val="500903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4955904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Обществознание</a:t>
            </a:r>
            <a:r>
              <a:rPr lang="ru-RU" baseline="0"/>
              <a:t>  </a:t>
            </a:r>
            <a:r>
              <a:rPr lang="ru-RU"/>
              <a:t>% "2"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Обществознание!$AB$34</c:f>
              <c:strCache>
                <c:ptCount val="1"/>
                <c:pt idx="0">
                  <c:v>% "2"</c:v>
                </c:pt>
              </c:strCache>
            </c:strRef>
          </c:tx>
          <c:dLbls>
            <c:showVal val="1"/>
          </c:dLbls>
          <c:cat>
            <c:strRef>
              <c:f>Обществознание!$AA$35:$AA$54</c:f>
              <c:strCache>
                <c:ptCount val="20"/>
                <c:pt idx="0">
                  <c:v> Ангарская </c:v>
                </c:pt>
                <c:pt idx="1">
                  <c:v>Богучанская  № 3</c:v>
                </c:pt>
                <c:pt idx="2">
                  <c:v>Богучанская  № 4</c:v>
                </c:pt>
                <c:pt idx="3">
                  <c:v>Гремучинская </c:v>
                </c:pt>
                <c:pt idx="4">
                  <c:v> Красногорьевская</c:v>
                </c:pt>
                <c:pt idx="5">
                  <c:v>Манзенская </c:v>
                </c:pt>
                <c:pt idx="6">
                  <c:v>Невонская </c:v>
                </c:pt>
                <c:pt idx="7">
                  <c:v>Нижнетерянская </c:v>
                </c:pt>
                <c:pt idx="8">
                  <c:v>Новохайская </c:v>
                </c:pt>
                <c:pt idx="9">
                  <c:v>Октябрьская </c:v>
                </c:pt>
                <c:pt idx="10">
                  <c:v>Осиновская </c:v>
                </c:pt>
                <c:pt idx="11">
                  <c:v>Пинчугская</c:v>
                </c:pt>
                <c:pt idx="12">
                  <c:v>Таежнинская  № 7</c:v>
                </c:pt>
                <c:pt idx="13">
                  <c:v>Шиверская </c:v>
                </c:pt>
                <c:pt idx="14">
                  <c:v>Богучанская № 1 </c:v>
                </c:pt>
                <c:pt idx="15">
                  <c:v>Богучанская  № 2</c:v>
                </c:pt>
                <c:pt idx="16">
                  <c:v>Говорковская</c:v>
                </c:pt>
                <c:pt idx="17">
                  <c:v>Хребтовская</c:v>
                </c:pt>
                <c:pt idx="18">
                  <c:v> Таежнинская № 20</c:v>
                </c:pt>
                <c:pt idx="19">
                  <c:v>Чуноярская </c:v>
                </c:pt>
              </c:strCache>
            </c:strRef>
          </c:cat>
          <c:val>
            <c:numRef>
              <c:f>Обществознание!$AB$35:$AB$54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</c:v>
                </c:pt>
                <c:pt idx="15">
                  <c:v>10</c:v>
                </c:pt>
                <c:pt idx="16">
                  <c:v>14</c:v>
                </c:pt>
                <c:pt idx="17">
                  <c:v>14</c:v>
                </c:pt>
                <c:pt idx="18">
                  <c:v>19</c:v>
                </c:pt>
                <c:pt idx="19">
                  <c:v>32</c:v>
                </c:pt>
              </c:numCache>
            </c:numRef>
          </c:val>
        </c:ser>
        <c:axId val="56628352"/>
        <c:axId val="56629888"/>
      </c:barChart>
      <c:catAx>
        <c:axId val="56628352"/>
        <c:scaling>
          <c:orientation val="minMax"/>
        </c:scaling>
        <c:axPos val="b"/>
        <c:tickLblPos val="nextTo"/>
        <c:crossAx val="56629888"/>
        <c:crosses val="autoZero"/>
        <c:auto val="1"/>
        <c:lblAlgn val="ctr"/>
        <c:lblOffset val="100"/>
      </c:catAx>
      <c:valAx>
        <c:axId val="56629888"/>
        <c:scaling>
          <c:orientation val="minMax"/>
        </c:scaling>
        <c:axPos val="l"/>
        <c:majorGridlines/>
        <c:numFmt formatCode="0" sourceLinked="1"/>
        <c:tickLblPos val="nextTo"/>
        <c:crossAx val="5662835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%-ое соотношение отметок по обществознанию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Обществознание!$AA$88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Обществознание!$AB$87:$AE$87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Обществознание!$AB$88:$AE$88</c:f>
              <c:numCache>
                <c:formatCode>General</c:formatCode>
                <c:ptCount val="4"/>
                <c:pt idx="0">
                  <c:v>5</c:v>
                </c:pt>
                <c:pt idx="1">
                  <c:v>38</c:v>
                </c:pt>
                <c:pt idx="2">
                  <c:v>49</c:v>
                </c:pt>
                <c:pt idx="3">
                  <c:v>8</c:v>
                </c:pt>
              </c:numCache>
            </c:numRef>
          </c:val>
        </c:ser>
        <c:axId val="56637312"/>
        <c:axId val="57264768"/>
      </c:barChart>
      <c:catAx>
        <c:axId val="56637312"/>
        <c:scaling>
          <c:orientation val="minMax"/>
        </c:scaling>
        <c:axPos val="b"/>
        <c:tickLblPos val="nextTo"/>
        <c:crossAx val="57264768"/>
        <c:crosses val="autoZero"/>
        <c:auto val="1"/>
        <c:lblAlgn val="ctr"/>
        <c:lblOffset val="100"/>
      </c:catAx>
      <c:valAx>
        <c:axId val="57264768"/>
        <c:scaling>
          <c:orientation val="minMax"/>
        </c:scaling>
        <c:axPos val="l"/>
        <c:majorGridlines/>
        <c:numFmt formatCode="General" sourceLinked="1"/>
        <c:tickLblPos val="nextTo"/>
        <c:crossAx val="5663731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95F3-2A1A-4863-BFC5-27443E716D8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Результаты ГИА – 9 </a:t>
            </a:r>
            <a:br>
              <a:rPr lang="ru-RU" b="1" dirty="0" smtClean="0"/>
            </a:br>
            <a:r>
              <a:rPr lang="ru-RU" b="1" smtClean="0"/>
              <a:t>2021 </a:t>
            </a:r>
            <a:r>
              <a:rPr lang="ru-RU" b="1" smtClean="0"/>
              <a:t>- 22 </a:t>
            </a:r>
            <a:r>
              <a:rPr lang="ru-RU" b="1" dirty="0" smtClean="0"/>
              <a:t>учебный год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Литература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dirty="0" smtClean="0"/>
              <a:t>количество </a:t>
            </a:r>
            <a:r>
              <a:rPr lang="ru-RU" sz="2200" dirty="0" smtClean="0"/>
              <a:t>сдававших – </a:t>
            </a:r>
            <a:r>
              <a:rPr lang="ru-RU" sz="2200" dirty="0" smtClean="0"/>
              <a:t>9 </a:t>
            </a:r>
            <a:r>
              <a:rPr lang="ru-RU" sz="2200" dirty="0" smtClean="0"/>
              <a:t>человек </a:t>
            </a:r>
            <a:endParaRPr lang="ru-RU" sz="2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412776"/>
          <a:ext cx="820891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148064" y="3645024"/>
          <a:ext cx="34198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Английский язык </a:t>
            </a:r>
            <a:br>
              <a:rPr lang="ru-RU" sz="4000" b="1" dirty="0" smtClean="0"/>
            </a:br>
            <a:r>
              <a:rPr lang="ru-RU" sz="2200" dirty="0" smtClean="0"/>
              <a:t>количество </a:t>
            </a:r>
            <a:r>
              <a:rPr lang="ru-RU" sz="2200" dirty="0" smtClean="0"/>
              <a:t>сдававших – </a:t>
            </a:r>
            <a:r>
              <a:rPr lang="ru-RU" sz="2200" dirty="0" smtClean="0"/>
              <a:t>12 </a:t>
            </a:r>
            <a:r>
              <a:rPr lang="ru-RU" sz="2200" dirty="0" smtClean="0"/>
              <a:t>человек </a:t>
            </a:r>
            <a:endParaRPr lang="ru-RU" sz="2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55576" y="1628800"/>
          <a:ext cx="77768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004048" y="4653136"/>
          <a:ext cx="3275856" cy="1978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География </a:t>
            </a:r>
            <a:br>
              <a:rPr lang="ru-RU" sz="4000" b="1" dirty="0" smtClean="0"/>
            </a:br>
            <a:r>
              <a:rPr lang="ru-RU" sz="2200" dirty="0" smtClean="0"/>
              <a:t>количество </a:t>
            </a:r>
            <a:r>
              <a:rPr lang="ru-RU" sz="2200" dirty="0" smtClean="0"/>
              <a:t>сдававших – </a:t>
            </a:r>
            <a:r>
              <a:rPr lang="ru-RU" sz="2200" dirty="0" smtClean="0"/>
              <a:t>206 </a:t>
            </a:r>
            <a:r>
              <a:rPr lang="ru-RU" sz="2200" dirty="0" smtClean="0"/>
              <a:t>человек </a:t>
            </a:r>
            <a:endParaRPr lang="ru-RU" sz="2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9552" y="1268760"/>
          <a:ext cx="792088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67544" y="33569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436096" y="3573016"/>
          <a:ext cx="273630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Количество сдававших ГИА – 9 по предметам</a:t>
            </a:r>
            <a:endParaRPr lang="ru-RU" sz="4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71600" y="1844824"/>
          <a:ext cx="73448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Средний балл ГИА – 9 по предметам 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484784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Качество сдачи  </a:t>
            </a:r>
            <a:r>
              <a:rPr lang="ru-RU" b="1" dirty="0" smtClean="0"/>
              <a:t>ГИА </a:t>
            </a:r>
            <a:r>
              <a:rPr lang="ru-RU" b="1" dirty="0" smtClean="0"/>
              <a:t>– 9 (в %) по предметам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500" y="1412776"/>
          <a:ext cx="80010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Соотношение отметок ГИА – 9 (в %)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504" y="1484784"/>
          <a:ext cx="892899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Количество не сдавших  </a:t>
            </a:r>
            <a:br>
              <a:rPr lang="ru-RU" sz="4000" b="1" dirty="0" smtClean="0"/>
            </a:br>
            <a:r>
              <a:rPr lang="ru-RU" sz="4000" b="1" dirty="0" smtClean="0"/>
              <a:t>2,3,4 экзамена</a:t>
            </a:r>
            <a:endParaRPr lang="ru-RU" sz="4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1628800"/>
          <a:ext cx="8058150" cy="496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07704" y="274638"/>
            <a:ext cx="540060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Русский </a:t>
            </a:r>
            <a:r>
              <a:rPr lang="ru-RU" b="1" dirty="0" smtClean="0"/>
              <a:t>язык</a:t>
            </a:r>
            <a:br>
              <a:rPr lang="ru-RU" b="1" dirty="0" smtClean="0"/>
            </a:br>
            <a:r>
              <a:rPr lang="ru-RU" sz="2200" dirty="0" smtClean="0"/>
              <a:t>количество сдававших – 438 человек</a:t>
            </a:r>
            <a:r>
              <a:rPr lang="ru-RU" sz="2200" dirty="0" smtClean="0"/>
              <a:t> </a:t>
            </a:r>
            <a:endParaRPr lang="ru-RU" sz="2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1340768"/>
          <a:ext cx="763284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95536" y="4077072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932040" y="4005064"/>
          <a:ext cx="388843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Математика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 smtClean="0"/>
              <a:t> </a:t>
            </a:r>
            <a:r>
              <a:rPr lang="ru-RU" sz="2200" dirty="0" smtClean="0"/>
              <a:t>количество сдававших – </a:t>
            </a:r>
            <a:r>
              <a:rPr lang="ru-RU" sz="2200" dirty="0" smtClean="0"/>
              <a:t>438 </a:t>
            </a:r>
            <a:r>
              <a:rPr lang="ru-RU" sz="2200" dirty="0" smtClean="0"/>
              <a:t>человек </a:t>
            </a:r>
            <a:endParaRPr lang="ru-RU" sz="22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556792"/>
          <a:ext cx="799288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4005064"/>
          <a:ext cx="4572000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724128" y="3717032"/>
          <a:ext cx="30963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Обществознание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dirty="0" smtClean="0"/>
              <a:t>количество </a:t>
            </a:r>
            <a:r>
              <a:rPr lang="ru-RU" sz="2200" dirty="0" smtClean="0"/>
              <a:t>сдававших – </a:t>
            </a:r>
            <a:r>
              <a:rPr lang="ru-RU" sz="2200" dirty="0" smtClean="0"/>
              <a:t>231 </a:t>
            </a:r>
            <a:r>
              <a:rPr lang="ru-RU" sz="2200" dirty="0" smtClean="0"/>
              <a:t>человек </a:t>
            </a:r>
            <a:endParaRPr lang="ru-RU" sz="22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1628800"/>
          <a:ext cx="835292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95537" y="3645024"/>
          <a:ext cx="42484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364088" y="3789040"/>
          <a:ext cx="331236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Биология</a:t>
            </a:r>
            <a:br>
              <a:rPr lang="ru-RU" sz="4000" b="1" dirty="0" smtClean="0"/>
            </a:br>
            <a:r>
              <a:rPr lang="ru-RU" sz="4000" dirty="0" smtClean="0"/>
              <a:t> </a:t>
            </a:r>
            <a:r>
              <a:rPr lang="ru-RU" sz="2200" dirty="0" smtClean="0"/>
              <a:t>количество сдававших – </a:t>
            </a:r>
            <a:r>
              <a:rPr lang="ru-RU" sz="2200" dirty="0" smtClean="0"/>
              <a:t>123 человека </a:t>
            </a:r>
            <a:endParaRPr lang="ru-RU" sz="2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196752"/>
          <a:ext cx="842493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323528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076056" y="3645024"/>
          <a:ext cx="3590528" cy="229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История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dirty="0" smtClean="0"/>
              <a:t>количество </a:t>
            </a:r>
            <a:r>
              <a:rPr lang="ru-RU" sz="2200" dirty="0" smtClean="0"/>
              <a:t>сдававших – </a:t>
            </a:r>
            <a:r>
              <a:rPr lang="ru-RU" sz="2200" dirty="0" smtClean="0"/>
              <a:t>7 </a:t>
            </a:r>
            <a:r>
              <a:rPr lang="ru-RU" sz="2200" dirty="0" smtClean="0"/>
              <a:t>человек </a:t>
            </a:r>
            <a:endParaRPr lang="ru-RU" sz="2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772816"/>
          <a:ext cx="842493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860032" y="3573016"/>
          <a:ext cx="3870176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Физика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dirty="0" smtClean="0"/>
              <a:t>количество </a:t>
            </a:r>
            <a:r>
              <a:rPr lang="ru-RU" sz="2200" dirty="0" smtClean="0"/>
              <a:t>сдававших – </a:t>
            </a:r>
            <a:r>
              <a:rPr lang="ru-RU" sz="2200" dirty="0" smtClean="0"/>
              <a:t>30 </a:t>
            </a:r>
            <a:r>
              <a:rPr lang="ru-RU" sz="2200" dirty="0" smtClean="0"/>
              <a:t>человек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556792"/>
          <a:ext cx="828092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067944" y="35730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Химия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 smtClean="0"/>
              <a:t> </a:t>
            </a:r>
            <a:r>
              <a:rPr lang="ru-RU" sz="2200" dirty="0" smtClean="0"/>
              <a:t>количество сдававших – </a:t>
            </a:r>
            <a:r>
              <a:rPr lang="ru-RU" sz="2200" dirty="0" smtClean="0"/>
              <a:t>32 человека </a:t>
            </a:r>
            <a:endParaRPr lang="ru-RU" sz="2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5048" y="1484784"/>
          <a:ext cx="856895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39552" y="3645024"/>
          <a:ext cx="42484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220072" y="3501008"/>
          <a:ext cx="36004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Информатика и ИКТ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dirty="0" smtClean="0"/>
              <a:t>количество </a:t>
            </a:r>
            <a:r>
              <a:rPr lang="ru-RU" sz="2200" dirty="0" smtClean="0"/>
              <a:t>сдававших – </a:t>
            </a:r>
            <a:r>
              <a:rPr lang="ru-RU" sz="2200" dirty="0" smtClean="0"/>
              <a:t>208 </a:t>
            </a:r>
            <a:r>
              <a:rPr lang="ru-RU" sz="2200" dirty="0" smtClean="0"/>
              <a:t>человек </a:t>
            </a:r>
            <a:endParaRPr lang="ru-RU" sz="22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268760"/>
          <a:ext cx="835292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23528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436096" y="3789040"/>
          <a:ext cx="32403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181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Результаты ГИА – 9  2021 - 22 учебный год </vt:lpstr>
      <vt:lpstr>Русский язык количество сдававших – 438 человек </vt:lpstr>
      <vt:lpstr>Математика  количество сдававших – 438 человек </vt:lpstr>
      <vt:lpstr>Обществознание  количество сдававших – 231 человек </vt:lpstr>
      <vt:lpstr>Биология  количество сдававших – 123 человека </vt:lpstr>
      <vt:lpstr>История  количество сдававших – 7 человек </vt:lpstr>
      <vt:lpstr>Физика  количество сдававших – 30 человек </vt:lpstr>
      <vt:lpstr>Химия  количество сдававших – 32 человека </vt:lpstr>
      <vt:lpstr>Информатика и ИКТ  количество сдававших – 208 человек </vt:lpstr>
      <vt:lpstr>Литература  количество сдававших – 9 человек </vt:lpstr>
      <vt:lpstr>Английский язык  количество сдававших – 12 человек </vt:lpstr>
      <vt:lpstr>География  количество сдававших – 206 человек </vt:lpstr>
      <vt:lpstr>Количество сдававших ГИА – 9 по предметам</vt:lpstr>
      <vt:lpstr>Средний балл ГИА – 9 по предметам </vt:lpstr>
      <vt:lpstr>Качество сдачи  ГИА – 9 (в %) по предметам </vt:lpstr>
      <vt:lpstr>Соотношение отметок ГИА – 9 (в %)</vt:lpstr>
      <vt:lpstr>Количество не сдавших   2,3,4 экзамена</vt:lpstr>
    </vt:vector>
  </TitlesOfParts>
  <Company>УО администрации Богучанского района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ГИА – 9  2021 -22 учебный год </dc:title>
  <dc:creator>Userruo</dc:creator>
  <cp:lastModifiedBy>Userruo</cp:lastModifiedBy>
  <cp:revision>88</cp:revision>
  <dcterms:created xsi:type="dcterms:W3CDTF">2022-11-02T02:53:56Z</dcterms:created>
  <dcterms:modified xsi:type="dcterms:W3CDTF">2022-11-02T08:17:53Z</dcterms:modified>
</cp:coreProperties>
</file>