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86" r:id="rId4"/>
    <p:sldId id="289" r:id="rId5"/>
    <p:sldId id="281" r:id="rId6"/>
    <p:sldId id="282" r:id="rId7"/>
    <p:sldId id="280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2;&#1089;&#1054;&#106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2;&#1089;&#1054;&#106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2;&#1089;&#1054;&#106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Лист1!$C$44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dLbls>
            <c:showVal val="1"/>
          </c:dLbls>
          <c:cat>
            <c:strRef>
              <c:f>Лист1!$B$45:$B$47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Лист1!$C$45:$C$47</c:f>
              <c:numCache>
                <c:formatCode>General</c:formatCode>
                <c:ptCount val="3"/>
                <c:pt idx="0">
                  <c:v>3104</c:v>
                </c:pt>
                <c:pt idx="1">
                  <c:v>3098</c:v>
                </c:pt>
                <c:pt idx="2">
                  <c:v>2791</c:v>
                </c:pt>
              </c:numCache>
            </c:numRef>
          </c:val>
        </c:ser>
        <c:axId val="66877696"/>
        <c:axId val="67352064"/>
      </c:barChart>
      <c:catAx>
        <c:axId val="66877696"/>
        <c:scaling>
          <c:orientation val="minMax"/>
        </c:scaling>
        <c:axPos val="b"/>
        <c:tickLblPos val="nextTo"/>
        <c:crossAx val="67352064"/>
        <c:crosses val="autoZero"/>
        <c:auto val="1"/>
        <c:lblAlgn val="ctr"/>
        <c:lblOffset val="100"/>
      </c:catAx>
      <c:valAx>
        <c:axId val="67352064"/>
        <c:scaling>
          <c:orientation val="minMax"/>
        </c:scaling>
        <c:axPos val="l"/>
        <c:majorGridlines/>
        <c:numFmt formatCode="General" sourceLinked="1"/>
        <c:tickLblPos val="nextTo"/>
        <c:crossAx val="668776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Лист1!$C$14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dLbls>
            <c:showVal val="1"/>
          </c:dLbls>
          <c:cat>
            <c:strRef>
              <c:f>Лист1!$B$15:$B$17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Лист1!$C$15:$C$17</c:f>
              <c:numCache>
                <c:formatCode>General</c:formatCode>
                <c:ptCount val="3"/>
                <c:pt idx="0">
                  <c:v>272</c:v>
                </c:pt>
                <c:pt idx="1">
                  <c:v>333</c:v>
                </c:pt>
                <c:pt idx="2">
                  <c:v>307</c:v>
                </c:pt>
              </c:numCache>
            </c:numRef>
          </c:val>
        </c:ser>
        <c:axId val="76088832"/>
        <c:axId val="76090368"/>
      </c:barChart>
      <c:catAx>
        <c:axId val="76088832"/>
        <c:scaling>
          <c:orientation val="minMax"/>
        </c:scaling>
        <c:axPos val="b"/>
        <c:tickLblPos val="nextTo"/>
        <c:crossAx val="76090368"/>
        <c:crosses val="autoZero"/>
        <c:auto val="1"/>
        <c:lblAlgn val="ctr"/>
        <c:lblOffset val="100"/>
      </c:catAx>
      <c:valAx>
        <c:axId val="76090368"/>
        <c:scaling>
          <c:orientation val="minMax"/>
        </c:scaling>
        <c:axPos val="l"/>
        <c:majorGridlines/>
        <c:numFmt formatCode="General" sourceLinked="1"/>
        <c:tickLblPos val="nextTo"/>
        <c:crossAx val="760888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победители</c:v>
                </c:pt>
              </c:strCache>
            </c:strRef>
          </c:tx>
          <c:dLbls>
            <c:showVal val="1"/>
          </c:dLbls>
          <c:cat>
            <c:numRef>
              <c:f>Лист1!$C$4:$D$4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Лист1!$C$5:$D$5</c:f>
              <c:numCache>
                <c:formatCode>General</c:formatCode>
                <c:ptCount val="2"/>
                <c:pt idx="0">
                  <c:v>44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призеры</c:v>
                </c:pt>
              </c:strCache>
            </c:strRef>
          </c:tx>
          <c:dLbls>
            <c:showVal val="1"/>
          </c:dLbls>
          <c:cat>
            <c:numRef>
              <c:f>Лист1!$C$4:$D$4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Лист1!$C$6:$D$6</c:f>
              <c:numCache>
                <c:formatCode>General</c:formatCode>
                <c:ptCount val="2"/>
                <c:pt idx="0">
                  <c:v>74</c:v>
                </c:pt>
                <c:pt idx="1">
                  <c:v>67</c:v>
                </c:pt>
              </c:numCache>
            </c:numRef>
          </c:val>
        </c:ser>
        <c:axId val="76141312"/>
        <c:axId val="76142848"/>
      </c:barChart>
      <c:catAx>
        <c:axId val="76141312"/>
        <c:scaling>
          <c:orientation val="minMax"/>
        </c:scaling>
        <c:axPos val="b"/>
        <c:numFmt formatCode="General" sourceLinked="1"/>
        <c:tickLblPos val="nextTo"/>
        <c:crossAx val="76142848"/>
        <c:crosses val="autoZero"/>
        <c:auto val="1"/>
        <c:lblAlgn val="ctr"/>
        <c:lblOffset val="100"/>
      </c:catAx>
      <c:valAx>
        <c:axId val="76142848"/>
        <c:scaling>
          <c:orientation val="minMax"/>
        </c:scaling>
        <c:axPos val="l"/>
        <c:majorGridlines/>
        <c:numFmt formatCode="General" sourceLinked="1"/>
        <c:tickLblPos val="nextTo"/>
        <c:crossAx val="76141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E6D82-C689-4D3C-91D3-DE7C8EC00796}" type="datetimeFigureOut">
              <a:rPr lang="ru-RU" smtClean="0"/>
              <a:pPr/>
              <a:t>24.12.2020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7936-DD38-4BA2-995D-6DBFAFBCD6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школьников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2020-21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\Userruo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2143125" cy="2143125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876800" y="59436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6324600"/>
            <a:ext cx="346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Совещание директоров 24.12.20г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Школьный этап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ОУ, нарушившие </a:t>
            </a:r>
            <a:br>
              <a:rPr lang="ru-RU" dirty="0" smtClean="0"/>
            </a:br>
            <a:r>
              <a:rPr lang="ru-RU" dirty="0" smtClean="0"/>
              <a:t>приказ УО № 159-од от 31.08.020г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Количество предметов школьного этапа ВсОШ – 19</a:t>
            </a:r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r>
              <a:rPr lang="ru-RU" b="1" u="sng" dirty="0" smtClean="0"/>
              <a:t>Не проведено ВсОШ:</a:t>
            </a:r>
          </a:p>
          <a:p>
            <a:pPr algn="ctr">
              <a:buNone/>
            </a:pPr>
            <a:endParaRPr lang="ru-RU" b="1" u="sng" dirty="0" smtClean="0"/>
          </a:p>
          <a:p>
            <a:r>
              <a:rPr lang="ru-RU" dirty="0" smtClean="0"/>
              <a:t>МКОУ Белякинская школа – 15</a:t>
            </a:r>
          </a:p>
          <a:p>
            <a:endParaRPr lang="ru-RU" dirty="0" smtClean="0"/>
          </a:p>
          <a:p>
            <a:r>
              <a:rPr lang="ru-RU" dirty="0" smtClean="0"/>
              <a:t>МКОУ Такучетская школа – 13</a:t>
            </a:r>
          </a:p>
          <a:p>
            <a:endParaRPr lang="ru-RU" dirty="0" smtClean="0"/>
          </a:p>
          <a:p>
            <a:r>
              <a:rPr lang="ru-RU" dirty="0" smtClean="0"/>
              <a:t>МКОУ Артюгинская, Богучанская № 1, Нижнетерянская, Новохайская, Осиновская – 9</a:t>
            </a:r>
          </a:p>
          <a:p>
            <a:endParaRPr lang="ru-RU" dirty="0" smtClean="0"/>
          </a:p>
          <a:p>
            <a:r>
              <a:rPr lang="ru-RU" dirty="0" smtClean="0"/>
              <a:t>МКОУ Говорковская, Гремучинская, Пинчугская, Чуноярская – 5</a:t>
            </a:r>
          </a:p>
          <a:p>
            <a:endParaRPr lang="ru-RU" dirty="0" smtClean="0"/>
          </a:p>
          <a:p>
            <a:r>
              <a:rPr lang="ru-RU" dirty="0" smtClean="0"/>
              <a:t>МКОУ Ангарская, Кежекская, Красногорьевская, Манзенская, </a:t>
            </a:r>
            <a:r>
              <a:rPr lang="ru-RU" dirty="0" smtClean="0"/>
              <a:t>Октябрьская</a:t>
            </a:r>
            <a:r>
              <a:rPr lang="ru-RU" dirty="0" smtClean="0"/>
              <a:t>, ТШ № 20, Хребтовская, Шиверская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Замечания, предложения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Сроки проведения школьного этапа – до 15 ноября</a:t>
            </a:r>
          </a:p>
          <a:p>
            <a:r>
              <a:rPr lang="ru-RU" dirty="0" smtClean="0"/>
              <a:t>Предоставление  отчета и заявки </a:t>
            </a:r>
          </a:p>
          <a:p>
            <a:r>
              <a:rPr lang="ru-RU" dirty="0" smtClean="0"/>
              <a:t>Участие в муниципальном этапе участников с низкими результатами</a:t>
            </a:r>
          </a:p>
          <a:p>
            <a:r>
              <a:rPr lang="ru-RU" dirty="0" smtClean="0"/>
              <a:t>Не предоставление аналитического отчета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Количество участников муниципального этапа ВсОШ за 3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3400" y="1676400"/>
          <a:ext cx="800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Наибольшее количество участников по следующим учебным предметам: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 обществознание</a:t>
            </a:r>
          </a:p>
          <a:p>
            <a:r>
              <a:rPr lang="ru-RU" dirty="0" smtClean="0"/>
              <a:t>биология</a:t>
            </a:r>
          </a:p>
          <a:p>
            <a:r>
              <a:rPr lang="ru-RU" dirty="0" smtClean="0"/>
              <a:t>английский язык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Муниципальный этап ВсОШ</a:t>
            </a:r>
            <a:br>
              <a:rPr lang="ru-RU" dirty="0" smtClean="0"/>
            </a:br>
            <a:r>
              <a:rPr lang="ru-RU" dirty="0" smtClean="0"/>
              <a:t>победители и призеры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с нулевым результатом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МКОУ БСШ № 3 – математика, физика</a:t>
            </a:r>
          </a:p>
          <a:p>
            <a:r>
              <a:rPr lang="ru-RU" dirty="0" smtClean="0"/>
              <a:t>МКОУ Гремучинская школа – математика, физика</a:t>
            </a:r>
          </a:p>
          <a:p>
            <a:r>
              <a:rPr lang="ru-RU" dirty="0" smtClean="0"/>
              <a:t>МКОУ Хребтовская школа – экономика</a:t>
            </a:r>
          </a:p>
          <a:p>
            <a:r>
              <a:rPr lang="ru-RU" dirty="0" smtClean="0"/>
              <a:t>МКОУ Богучанская школа № 2 – физика</a:t>
            </a:r>
          </a:p>
          <a:p>
            <a:r>
              <a:rPr lang="ru-RU" dirty="0" smtClean="0"/>
              <a:t>МКОУ Чуноярская школа – физика</a:t>
            </a:r>
          </a:p>
          <a:p>
            <a:r>
              <a:rPr lang="ru-RU" dirty="0" smtClean="0"/>
              <a:t>МКОУ Богучанская школа  № 1 им. К.И.Безруких – физика</a:t>
            </a:r>
          </a:p>
          <a:p>
            <a:r>
              <a:rPr lang="ru-RU" dirty="0" smtClean="0"/>
              <a:t>МКОУ Таежнинская школа № 20 - химия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ближайшее время: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Проанализировать результаты ВсОШ (особое внимание на участников с нулевыми и небольшими баллами)</a:t>
            </a:r>
          </a:p>
          <a:p>
            <a:r>
              <a:rPr lang="ru-RU" dirty="0" smtClean="0"/>
              <a:t>Предоставить объяснительные тем ОУ, который нарушили приказ УО по проведению школьного этапа</a:t>
            </a:r>
          </a:p>
          <a:p>
            <a:r>
              <a:rPr lang="ru-RU" dirty="0" smtClean="0"/>
              <a:t>Привести раздел «ВсОШ» на  сайтах  ОУ в соответствие </a:t>
            </a:r>
          </a:p>
          <a:p>
            <a:r>
              <a:rPr lang="ru-RU" dirty="0" smtClean="0"/>
              <a:t>Вручить дипломы и благодарности</a:t>
            </a:r>
          </a:p>
          <a:p>
            <a:r>
              <a:rPr lang="ru-RU" dirty="0" smtClean="0"/>
              <a:t>Начать подготовку к ВсОШ следующего года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235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     Всероссийская олимпиада школьников 2020-21 уч год </vt:lpstr>
      <vt:lpstr>Школьный этап</vt:lpstr>
      <vt:lpstr>ОУ, нарушившие  приказ УО № 159-од от 31.08.020г </vt:lpstr>
      <vt:lpstr>Замечания, предложения </vt:lpstr>
      <vt:lpstr>Количество участников муниципального этапа ВсОШ за 3 года</vt:lpstr>
      <vt:lpstr>Наибольшее количество участников по следующим учебным предметам:</vt:lpstr>
      <vt:lpstr>Муниципальный этап ВсОШ победители и призеры</vt:lpstr>
      <vt:lpstr>Участники с нулевым результатом</vt:lpstr>
      <vt:lpstr>Задачи на ближайшее время: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Userruo</cp:lastModifiedBy>
  <cp:revision>200</cp:revision>
  <dcterms:created xsi:type="dcterms:W3CDTF">2019-03-10T15:00:54Z</dcterms:created>
  <dcterms:modified xsi:type="dcterms:W3CDTF">2020-12-24T07:57:11Z</dcterms:modified>
</cp:coreProperties>
</file>