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1"/>
  </p:handoutMasterIdLst>
  <p:sldIdLst>
    <p:sldId id="256" r:id="rId2"/>
    <p:sldId id="258" r:id="rId3"/>
    <p:sldId id="257" r:id="rId4"/>
    <p:sldId id="301" r:id="rId5"/>
    <p:sldId id="302" r:id="rId6"/>
    <p:sldId id="259" r:id="rId7"/>
    <p:sldId id="260" r:id="rId8"/>
    <p:sldId id="261" r:id="rId9"/>
    <p:sldId id="271" r:id="rId10"/>
    <p:sldId id="272" r:id="rId11"/>
    <p:sldId id="279" r:id="rId12"/>
    <p:sldId id="262" r:id="rId13"/>
    <p:sldId id="288" r:id="rId14"/>
    <p:sldId id="295" r:id="rId15"/>
    <p:sldId id="293" r:id="rId16"/>
    <p:sldId id="273" r:id="rId17"/>
    <p:sldId id="281" r:id="rId18"/>
    <p:sldId id="280" r:id="rId19"/>
    <p:sldId id="283" r:id="rId20"/>
    <p:sldId id="292" r:id="rId21"/>
    <p:sldId id="304" r:id="rId22"/>
    <p:sldId id="305" r:id="rId23"/>
    <p:sldId id="264" r:id="rId24"/>
    <p:sldId id="274" r:id="rId25"/>
    <p:sldId id="275" r:id="rId26"/>
    <p:sldId id="285" r:id="rId27"/>
    <p:sldId id="289" r:id="rId28"/>
    <p:sldId id="286" r:id="rId29"/>
    <p:sldId id="296" r:id="rId30"/>
    <p:sldId id="306" r:id="rId31"/>
    <p:sldId id="297" r:id="rId32"/>
    <p:sldId id="298" r:id="rId33"/>
    <p:sldId id="299" r:id="rId34"/>
    <p:sldId id="300" r:id="rId35"/>
    <p:sldId id="277" r:id="rId36"/>
    <p:sldId id="287" r:id="rId37"/>
    <p:sldId id="307" r:id="rId38"/>
    <p:sldId id="308" r:id="rId39"/>
    <p:sldId id="267" r:id="rId4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54;&#1076;&#1072;&#1088;&#1077;&#1085;&#1085;&#1099;&#1077;\2013-14\&#1042;&#1054;&#1064;\&#1042;&#1054;&#1064;%202013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2;&#1054;&#1064;%202011-2014.xls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2;&#1054;&#1064;%202011-2014.xls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2;&#1054;&#1064;%202011-2014.xls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2;&#1054;&#1064;%202011-2014.xls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2;&#1054;&#1064;%202011-2014.xls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2;&#1054;&#1064;%202011-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802703446929849E-2"/>
          <c:y val="1.0382001745510813E-2"/>
          <c:w val="0.77851198879024386"/>
          <c:h val="0.57650338659164757"/>
        </c:manualLayout>
      </c:layout>
      <c:barChart>
        <c:barDir val="col"/>
        <c:grouping val="clustered"/>
        <c:ser>
          <c:idx val="0"/>
          <c:order val="0"/>
          <c:tx>
            <c:strRef>
              <c:f>Лист11!$B$4</c:f>
              <c:strCache>
                <c:ptCount val="1"/>
                <c:pt idx="0">
                  <c:v>количество участников 5-11 класс 2013 г</c:v>
                </c:pt>
              </c:strCache>
            </c:strRef>
          </c:tx>
          <c:cat>
            <c:strRef>
              <c:f>Лист11!$A$5:$A$28</c:f>
              <c:strCache>
                <c:ptCount val="24"/>
                <c:pt idx="0">
                  <c:v> Ангарская СОШ  № 5</c:v>
                </c:pt>
                <c:pt idx="1">
                  <c:v>Артюгинская СОШ № 8</c:v>
                </c:pt>
                <c:pt idx="2">
                  <c:v> Белякинская СОШ № 15</c:v>
                </c:pt>
                <c:pt idx="3">
                  <c:v> Богучанская  СОШ  № 1</c:v>
                </c:pt>
                <c:pt idx="4">
                  <c:v>Богучанская  СОШ  № 2</c:v>
                </c:pt>
                <c:pt idx="5">
                  <c:v>Богучанская  СОШ  № 3</c:v>
                </c:pt>
                <c:pt idx="6">
                  <c:v> Богучанская  СОШ  № 4</c:v>
                </c:pt>
                <c:pt idx="7">
                  <c:v>Говорковская СОШ № 17</c:v>
                </c:pt>
                <c:pt idx="8">
                  <c:v> Гремучинская  СОШ  № 19</c:v>
                </c:pt>
                <c:pt idx="9">
                  <c:v> Кежекская ООШ № 19</c:v>
                </c:pt>
                <c:pt idx="10">
                  <c:v>Красногорьевская  СОШ  № 10</c:v>
                </c:pt>
                <c:pt idx="11">
                  <c:v>  Манзенская  СОШ   </c:v>
                </c:pt>
                <c:pt idx="12">
                  <c:v> Невонская  СОШ № 6</c:v>
                </c:pt>
                <c:pt idx="13">
                  <c:v>Нижнетерянская СОШ  № </c:v>
                </c:pt>
                <c:pt idx="14">
                  <c:v>Новохайская  СОШ  № 14</c:v>
                </c:pt>
                <c:pt idx="15">
                  <c:v> Октябрьская  СОШ  № 9</c:v>
                </c:pt>
                <c:pt idx="16">
                  <c:v> Осиновская  СОШ  № 4</c:v>
                </c:pt>
                <c:pt idx="17">
                  <c:v>Пинчугская  СОШ  № 8</c:v>
                </c:pt>
                <c:pt idx="18">
                  <c:v>Таежнинская  СОШ  №7</c:v>
                </c:pt>
                <c:pt idx="19">
                  <c:v> Таежнинская СОШ № 20</c:v>
                </c:pt>
                <c:pt idx="20">
                  <c:v>Такучетская   СОШ  № 18</c:v>
                </c:pt>
                <c:pt idx="21">
                  <c:v> Хребтовская  СОШ  № 11</c:v>
                </c:pt>
                <c:pt idx="22">
                  <c:v>Чуноярская  СОШ  № 13</c:v>
                </c:pt>
                <c:pt idx="23">
                  <c:v>Шиверская  СОШ  № 12</c:v>
                </c:pt>
              </c:strCache>
            </c:strRef>
          </c:cat>
          <c:val>
            <c:numRef>
              <c:f>Лист11!$B$5:$B$28</c:f>
              <c:numCache>
                <c:formatCode>General</c:formatCode>
                <c:ptCount val="24"/>
                <c:pt idx="0">
                  <c:v>120</c:v>
                </c:pt>
                <c:pt idx="1">
                  <c:v>55</c:v>
                </c:pt>
                <c:pt idx="2">
                  <c:v>24</c:v>
                </c:pt>
                <c:pt idx="3">
                  <c:v>132</c:v>
                </c:pt>
                <c:pt idx="4">
                  <c:v>245</c:v>
                </c:pt>
                <c:pt idx="5">
                  <c:v>115</c:v>
                </c:pt>
                <c:pt idx="6">
                  <c:v>81</c:v>
                </c:pt>
                <c:pt idx="7">
                  <c:v>41</c:v>
                </c:pt>
                <c:pt idx="8">
                  <c:v>121</c:v>
                </c:pt>
                <c:pt idx="9">
                  <c:v>13</c:v>
                </c:pt>
                <c:pt idx="10">
                  <c:v>97</c:v>
                </c:pt>
                <c:pt idx="11">
                  <c:v>104</c:v>
                </c:pt>
                <c:pt idx="12">
                  <c:v>121</c:v>
                </c:pt>
                <c:pt idx="13">
                  <c:v>18</c:v>
                </c:pt>
                <c:pt idx="14">
                  <c:v>42</c:v>
                </c:pt>
                <c:pt idx="15">
                  <c:v>79</c:v>
                </c:pt>
                <c:pt idx="16">
                  <c:v>295</c:v>
                </c:pt>
                <c:pt idx="17">
                  <c:v>151</c:v>
                </c:pt>
                <c:pt idx="18">
                  <c:v>248</c:v>
                </c:pt>
                <c:pt idx="19">
                  <c:v>206</c:v>
                </c:pt>
                <c:pt idx="20">
                  <c:v>42</c:v>
                </c:pt>
                <c:pt idx="21">
                  <c:v>67</c:v>
                </c:pt>
                <c:pt idx="22">
                  <c:v>155</c:v>
                </c:pt>
                <c:pt idx="23">
                  <c:v>89</c:v>
                </c:pt>
              </c:numCache>
            </c:numRef>
          </c:val>
        </c:ser>
        <c:ser>
          <c:idx val="1"/>
          <c:order val="1"/>
          <c:tx>
            <c:strRef>
              <c:f>Лист11!$C$4</c:f>
              <c:strCache>
                <c:ptCount val="1"/>
                <c:pt idx="0">
                  <c:v>количество участников 5-11 класс 2014 г</c:v>
                </c:pt>
              </c:strCache>
            </c:strRef>
          </c:tx>
          <c:cat>
            <c:strRef>
              <c:f>Лист11!$A$5:$A$28</c:f>
              <c:strCache>
                <c:ptCount val="24"/>
                <c:pt idx="0">
                  <c:v> Ангарская СОШ  № 5</c:v>
                </c:pt>
                <c:pt idx="1">
                  <c:v>Артюгинская СОШ № 8</c:v>
                </c:pt>
                <c:pt idx="2">
                  <c:v> Белякинская СОШ № 15</c:v>
                </c:pt>
                <c:pt idx="3">
                  <c:v> Богучанская  СОШ  № 1</c:v>
                </c:pt>
                <c:pt idx="4">
                  <c:v>Богучанская  СОШ  № 2</c:v>
                </c:pt>
                <c:pt idx="5">
                  <c:v>Богучанская  СОШ  № 3</c:v>
                </c:pt>
                <c:pt idx="6">
                  <c:v> Богучанская  СОШ  № 4</c:v>
                </c:pt>
                <c:pt idx="7">
                  <c:v>Говорковская СОШ № 17</c:v>
                </c:pt>
                <c:pt idx="8">
                  <c:v> Гремучинская  СОШ  № 19</c:v>
                </c:pt>
                <c:pt idx="9">
                  <c:v> Кежекская ООШ № 19</c:v>
                </c:pt>
                <c:pt idx="10">
                  <c:v>Красногорьевская  СОШ  № 10</c:v>
                </c:pt>
                <c:pt idx="11">
                  <c:v>  Манзенская  СОШ   </c:v>
                </c:pt>
                <c:pt idx="12">
                  <c:v> Невонская  СОШ № 6</c:v>
                </c:pt>
                <c:pt idx="13">
                  <c:v>Нижнетерянская СОШ  № </c:v>
                </c:pt>
                <c:pt idx="14">
                  <c:v>Новохайская  СОШ  № 14</c:v>
                </c:pt>
                <c:pt idx="15">
                  <c:v> Октябрьская  СОШ  № 9</c:v>
                </c:pt>
                <c:pt idx="16">
                  <c:v> Осиновская  СОШ  № 4</c:v>
                </c:pt>
                <c:pt idx="17">
                  <c:v>Пинчугская  СОШ  № 8</c:v>
                </c:pt>
                <c:pt idx="18">
                  <c:v>Таежнинская  СОШ  №7</c:v>
                </c:pt>
                <c:pt idx="19">
                  <c:v> Таежнинская СОШ № 20</c:v>
                </c:pt>
                <c:pt idx="20">
                  <c:v>Такучетская   СОШ  № 18</c:v>
                </c:pt>
                <c:pt idx="21">
                  <c:v> Хребтовская  СОШ  № 11</c:v>
                </c:pt>
                <c:pt idx="22">
                  <c:v>Чуноярская  СОШ  № 13</c:v>
                </c:pt>
                <c:pt idx="23">
                  <c:v>Шиверская  СОШ  № 12</c:v>
                </c:pt>
              </c:strCache>
            </c:strRef>
          </c:cat>
          <c:val>
            <c:numRef>
              <c:f>Лист11!$C$5:$C$28</c:f>
              <c:numCache>
                <c:formatCode>General</c:formatCode>
                <c:ptCount val="24"/>
                <c:pt idx="0">
                  <c:v>76</c:v>
                </c:pt>
                <c:pt idx="1">
                  <c:v>46</c:v>
                </c:pt>
                <c:pt idx="2">
                  <c:v>20</c:v>
                </c:pt>
                <c:pt idx="3">
                  <c:v>170</c:v>
                </c:pt>
                <c:pt idx="4">
                  <c:v>290</c:v>
                </c:pt>
                <c:pt idx="5">
                  <c:v>107</c:v>
                </c:pt>
                <c:pt idx="6">
                  <c:v>110</c:v>
                </c:pt>
                <c:pt idx="7">
                  <c:v>43</c:v>
                </c:pt>
                <c:pt idx="8">
                  <c:v>95</c:v>
                </c:pt>
                <c:pt idx="9">
                  <c:v>10</c:v>
                </c:pt>
                <c:pt idx="10">
                  <c:v>85</c:v>
                </c:pt>
                <c:pt idx="11">
                  <c:v>82</c:v>
                </c:pt>
                <c:pt idx="12">
                  <c:v>129</c:v>
                </c:pt>
                <c:pt idx="13">
                  <c:v>20</c:v>
                </c:pt>
                <c:pt idx="14">
                  <c:v>50</c:v>
                </c:pt>
                <c:pt idx="15">
                  <c:v>81</c:v>
                </c:pt>
                <c:pt idx="16">
                  <c:v>83</c:v>
                </c:pt>
                <c:pt idx="17">
                  <c:v>165</c:v>
                </c:pt>
                <c:pt idx="18">
                  <c:v>267</c:v>
                </c:pt>
                <c:pt idx="19">
                  <c:v>198</c:v>
                </c:pt>
                <c:pt idx="20">
                  <c:v>38</c:v>
                </c:pt>
                <c:pt idx="21">
                  <c:v>71</c:v>
                </c:pt>
                <c:pt idx="22">
                  <c:v>139</c:v>
                </c:pt>
                <c:pt idx="23">
                  <c:v>93</c:v>
                </c:pt>
              </c:numCache>
            </c:numRef>
          </c:val>
        </c:ser>
        <c:dLbls>
          <c:showVal val="1"/>
        </c:dLbls>
        <c:axId val="84660992"/>
        <c:axId val="84662528"/>
      </c:barChart>
      <c:catAx>
        <c:axId val="84660992"/>
        <c:scaling>
          <c:orientation val="minMax"/>
        </c:scaling>
        <c:axPos val="b"/>
        <c:tickLblPos val="nextTo"/>
        <c:crossAx val="84662528"/>
        <c:crosses val="autoZero"/>
        <c:auto val="1"/>
        <c:lblAlgn val="ctr"/>
        <c:lblOffset val="100"/>
      </c:catAx>
      <c:valAx>
        <c:axId val="8466252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466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02164221504341"/>
          <c:y val="0.15948774604240223"/>
          <c:w val="0.12235418779823842"/>
          <c:h val="0.46737404472789107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3856858846918491"/>
          <c:y val="4.8701298701298704E-2"/>
          <c:w val="0.61431411530815105"/>
          <c:h val="0.9058441558441559"/>
        </c:manualLayout>
      </c:layout>
      <c:barChart>
        <c:barDir val="bar"/>
        <c:grouping val="clustered"/>
        <c:ser>
          <c:idx val="0"/>
          <c:order val="0"/>
          <c:tx>
            <c:strRef>
              <c:f>Лист8!$C$1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Лист8!$A$2:$A$6</c:f>
              <c:strCache>
                <c:ptCount val="5"/>
                <c:pt idx="0">
                  <c:v>физика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английский язык</c:v>
                </c:pt>
                <c:pt idx="4">
                  <c:v>русский язык</c:v>
                </c:pt>
              </c:strCache>
            </c:strRef>
          </c:cat>
          <c:val>
            <c:numRef>
              <c:f>Лист8!$C$2:$C$6</c:f>
              <c:numCache>
                <c:formatCode>General</c:formatCode>
                <c:ptCount val="5"/>
                <c:pt idx="0">
                  <c:v>24</c:v>
                </c:pt>
                <c:pt idx="1">
                  <c:v>20</c:v>
                </c:pt>
                <c:pt idx="2">
                  <c:v>27</c:v>
                </c:pt>
                <c:pt idx="3">
                  <c:v>15</c:v>
                </c:pt>
                <c:pt idx="4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Лист8!$D$1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Лист8!$A$2:$A$6</c:f>
              <c:strCache>
                <c:ptCount val="5"/>
                <c:pt idx="0">
                  <c:v>физика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английский язык</c:v>
                </c:pt>
                <c:pt idx="4">
                  <c:v>русский язык</c:v>
                </c:pt>
              </c:strCache>
            </c:strRef>
          </c:cat>
          <c:val>
            <c:numRef>
              <c:f>Лист8!$D$2:$D$6</c:f>
              <c:numCache>
                <c:formatCode>General</c:formatCode>
                <c:ptCount val="5"/>
                <c:pt idx="0">
                  <c:v>24</c:v>
                </c:pt>
                <c:pt idx="1">
                  <c:v>20</c:v>
                </c:pt>
                <c:pt idx="2">
                  <c:v>32</c:v>
                </c:pt>
                <c:pt idx="3">
                  <c:v>21</c:v>
                </c:pt>
                <c:pt idx="4">
                  <c:v>49</c:v>
                </c:pt>
              </c:numCache>
            </c:numRef>
          </c:val>
        </c:ser>
        <c:ser>
          <c:idx val="2"/>
          <c:order val="2"/>
          <c:tx>
            <c:strRef>
              <c:f>Лист8!$E$1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Лист8!$A$2:$A$6</c:f>
              <c:strCache>
                <c:ptCount val="5"/>
                <c:pt idx="0">
                  <c:v>физика</c:v>
                </c:pt>
                <c:pt idx="1">
                  <c:v>история</c:v>
                </c:pt>
                <c:pt idx="2">
                  <c:v>математика</c:v>
                </c:pt>
                <c:pt idx="3">
                  <c:v>английский язык</c:v>
                </c:pt>
                <c:pt idx="4">
                  <c:v>русский язык</c:v>
                </c:pt>
              </c:strCache>
            </c:strRef>
          </c:cat>
          <c:val>
            <c:numRef>
              <c:f>Лист8!$E$2:$E$6</c:f>
              <c:numCache>
                <c:formatCode>General</c:formatCode>
                <c:ptCount val="5"/>
                <c:pt idx="0">
                  <c:v>15</c:v>
                </c:pt>
                <c:pt idx="1">
                  <c:v>14</c:v>
                </c:pt>
                <c:pt idx="2">
                  <c:v>10</c:v>
                </c:pt>
                <c:pt idx="3">
                  <c:v>16</c:v>
                </c:pt>
                <c:pt idx="4">
                  <c:v>18</c:v>
                </c:pt>
              </c:numCache>
            </c:numRef>
          </c:val>
        </c:ser>
        <c:dLbls>
          <c:showVal val="1"/>
        </c:dLbls>
        <c:axId val="86135168"/>
        <c:axId val="86136704"/>
      </c:barChart>
      <c:catAx>
        <c:axId val="8613516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6136704"/>
        <c:crosses val="autoZero"/>
        <c:auto val="1"/>
        <c:lblAlgn val="ctr"/>
        <c:lblOffset val="100"/>
        <c:tickLblSkip val="1"/>
        <c:tickMarkSkip val="1"/>
      </c:catAx>
      <c:valAx>
        <c:axId val="86136704"/>
        <c:scaling>
          <c:orientation val="minMax"/>
        </c:scaling>
        <c:delete val="1"/>
        <c:axPos val="b"/>
        <c:numFmt formatCode="General" sourceLinked="1"/>
        <c:tickLblPos val="none"/>
        <c:crossAx val="8613516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75149105368011"/>
          <c:y val="0.38961038961039041"/>
          <c:w val="0.10934393638170969"/>
          <c:h val="0.2272727272727272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653863669868981"/>
          <c:y val="5.5555756495068297E-2"/>
          <c:w val="0.68461602747148065"/>
          <c:h val="0.89259582102076451"/>
        </c:manualLayout>
      </c:layout>
      <c:barChart>
        <c:barDir val="bar"/>
        <c:grouping val="clustered"/>
        <c:ser>
          <c:idx val="0"/>
          <c:order val="0"/>
          <c:tx>
            <c:strRef>
              <c:f>Лист8!$C$28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Лист8!$A$29:$A$33</c:f>
              <c:strCache>
                <c:ptCount val="5"/>
                <c:pt idx="0">
                  <c:v>литература</c:v>
                </c:pt>
                <c:pt idx="1">
                  <c:v>биология</c:v>
                </c:pt>
                <c:pt idx="2">
                  <c:v>технология</c:v>
                </c:pt>
                <c:pt idx="3">
                  <c:v>ОБЖ</c:v>
                </c:pt>
                <c:pt idx="4">
                  <c:v>физическая культура</c:v>
                </c:pt>
              </c:strCache>
            </c:strRef>
          </c:cat>
          <c:val>
            <c:numRef>
              <c:f>Лист8!$C$29:$C$33</c:f>
              <c:numCache>
                <c:formatCode>General</c:formatCode>
                <c:ptCount val="5"/>
                <c:pt idx="0">
                  <c:v>13</c:v>
                </c:pt>
                <c:pt idx="1">
                  <c:v>32</c:v>
                </c:pt>
                <c:pt idx="2">
                  <c:v>15</c:v>
                </c:pt>
                <c:pt idx="3">
                  <c:v>11</c:v>
                </c:pt>
                <c:pt idx="4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Лист8!$D$28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Лист8!$A$29:$A$33</c:f>
              <c:strCache>
                <c:ptCount val="5"/>
                <c:pt idx="0">
                  <c:v>литература</c:v>
                </c:pt>
                <c:pt idx="1">
                  <c:v>биология</c:v>
                </c:pt>
                <c:pt idx="2">
                  <c:v>технология</c:v>
                </c:pt>
                <c:pt idx="3">
                  <c:v>ОБЖ</c:v>
                </c:pt>
                <c:pt idx="4">
                  <c:v>физическая культура</c:v>
                </c:pt>
              </c:strCache>
            </c:strRef>
          </c:cat>
          <c:val>
            <c:numRef>
              <c:f>Лист8!$D$29:$D$33</c:f>
              <c:numCache>
                <c:formatCode>General</c:formatCode>
                <c:ptCount val="5"/>
                <c:pt idx="0">
                  <c:v>17</c:v>
                </c:pt>
                <c:pt idx="1">
                  <c:v>37</c:v>
                </c:pt>
                <c:pt idx="2">
                  <c:v>20</c:v>
                </c:pt>
                <c:pt idx="3">
                  <c:v>13</c:v>
                </c:pt>
                <c:pt idx="4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Лист8!$E$28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Лист8!$A$29:$A$33</c:f>
              <c:strCache>
                <c:ptCount val="5"/>
                <c:pt idx="0">
                  <c:v>литература</c:v>
                </c:pt>
                <c:pt idx="1">
                  <c:v>биология</c:v>
                </c:pt>
                <c:pt idx="2">
                  <c:v>технология</c:v>
                </c:pt>
                <c:pt idx="3">
                  <c:v>ОБЖ</c:v>
                </c:pt>
                <c:pt idx="4">
                  <c:v>физическая культура</c:v>
                </c:pt>
              </c:strCache>
            </c:strRef>
          </c:cat>
          <c:val>
            <c:numRef>
              <c:f>Лист8!$E$29:$E$33</c:f>
              <c:numCache>
                <c:formatCode>General</c:formatCode>
                <c:ptCount val="5"/>
                <c:pt idx="0">
                  <c:v>17</c:v>
                </c:pt>
                <c:pt idx="1">
                  <c:v>40</c:v>
                </c:pt>
                <c:pt idx="2">
                  <c:v>21</c:v>
                </c:pt>
                <c:pt idx="3">
                  <c:v>5</c:v>
                </c:pt>
                <c:pt idx="4">
                  <c:v>37</c:v>
                </c:pt>
              </c:numCache>
            </c:numRef>
          </c:val>
        </c:ser>
        <c:dLbls>
          <c:showVal val="1"/>
        </c:dLbls>
        <c:axId val="86192512"/>
        <c:axId val="86194048"/>
      </c:barChart>
      <c:catAx>
        <c:axId val="8619251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6194048"/>
        <c:crosses val="autoZero"/>
        <c:auto val="1"/>
        <c:lblAlgn val="ctr"/>
        <c:lblOffset val="100"/>
        <c:tickLblSkip val="1"/>
        <c:tickMarkSkip val="1"/>
      </c:catAx>
      <c:valAx>
        <c:axId val="86194048"/>
        <c:scaling>
          <c:orientation val="minMax"/>
        </c:scaling>
        <c:delete val="1"/>
        <c:axPos val="b"/>
        <c:numFmt formatCode="General" sourceLinked="1"/>
        <c:tickLblPos val="none"/>
        <c:crossAx val="86192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230849989905059"/>
          <c:y val="0.38518674054632068"/>
          <c:w val="9.2307692307692576E-2"/>
          <c:h val="0.2370378147176047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444492395863902"/>
          <c:y val="0.10563416605058223"/>
          <c:w val="0.67929460447888534"/>
          <c:h val="0.79577738424771749"/>
        </c:manualLayout>
      </c:layout>
      <c:barChart>
        <c:barDir val="bar"/>
        <c:grouping val="clustered"/>
        <c:ser>
          <c:idx val="0"/>
          <c:order val="0"/>
          <c:tx>
            <c:strRef>
              <c:f>Лист8!$C$52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Лист8!$A$53:$A$57</c:f>
              <c:strCache>
                <c:ptCount val="5"/>
                <c:pt idx="0">
                  <c:v>экология</c:v>
                </c:pt>
                <c:pt idx="1">
                  <c:v>обществознание</c:v>
                </c:pt>
                <c:pt idx="2">
                  <c:v>МХК</c:v>
                </c:pt>
                <c:pt idx="3">
                  <c:v>химия</c:v>
                </c:pt>
                <c:pt idx="4">
                  <c:v>экономика</c:v>
                </c:pt>
              </c:strCache>
            </c:strRef>
          </c:cat>
          <c:val>
            <c:numRef>
              <c:f>Лист8!$C$53:$C$57</c:f>
              <c:numCache>
                <c:formatCode>General</c:formatCode>
                <c:ptCount val="5"/>
                <c:pt idx="0">
                  <c:v>4</c:v>
                </c:pt>
                <c:pt idx="1">
                  <c:v>20</c:v>
                </c:pt>
                <c:pt idx="2">
                  <c:v>3</c:v>
                </c:pt>
                <c:pt idx="3">
                  <c:v>12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Лист8!$D$52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Лист8!$A$53:$A$57</c:f>
              <c:strCache>
                <c:ptCount val="5"/>
                <c:pt idx="0">
                  <c:v>экология</c:v>
                </c:pt>
                <c:pt idx="1">
                  <c:v>обществознание</c:v>
                </c:pt>
                <c:pt idx="2">
                  <c:v>МХК</c:v>
                </c:pt>
                <c:pt idx="3">
                  <c:v>химия</c:v>
                </c:pt>
                <c:pt idx="4">
                  <c:v>экономика</c:v>
                </c:pt>
              </c:strCache>
            </c:strRef>
          </c:cat>
          <c:val>
            <c:numRef>
              <c:f>Лист8!$D$53:$D$57</c:f>
              <c:numCache>
                <c:formatCode>General</c:formatCode>
                <c:ptCount val="5"/>
                <c:pt idx="0">
                  <c:v>5</c:v>
                </c:pt>
                <c:pt idx="1">
                  <c:v>26</c:v>
                </c:pt>
                <c:pt idx="2">
                  <c:v>4</c:v>
                </c:pt>
                <c:pt idx="3">
                  <c:v>15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Лист8!$E$52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Лист8!$A$53:$A$57</c:f>
              <c:strCache>
                <c:ptCount val="5"/>
                <c:pt idx="0">
                  <c:v>экология</c:v>
                </c:pt>
                <c:pt idx="1">
                  <c:v>обществознание</c:v>
                </c:pt>
                <c:pt idx="2">
                  <c:v>МХК</c:v>
                </c:pt>
                <c:pt idx="3">
                  <c:v>химия</c:v>
                </c:pt>
                <c:pt idx="4">
                  <c:v>экономика</c:v>
                </c:pt>
              </c:strCache>
            </c:strRef>
          </c:cat>
          <c:val>
            <c:numRef>
              <c:f>Лист8!$E$53:$E$57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</c:v>
                </c:pt>
                <c:pt idx="3">
                  <c:v>15</c:v>
                </c:pt>
                <c:pt idx="4">
                  <c:v>3</c:v>
                </c:pt>
              </c:numCache>
            </c:numRef>
          </c:val>
        </c:ser>
        <c:dLbls>
          <c:showVal val="1"/>
        </c:dLbls>
        <c:axId val="86249856"/>
        <c:axId val="86251392"/>
      </c:barChart>
      <c:catAx>
        <c:axId val="8624985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6251392"/>
        <c:crosses val="autoZero"/>
        <c:auto val="1"/>
        <c:lblAlgn val="ctr"/>
        <c:lblOffset val="100"/>
        <c:tickLblSkip val="1"/>
        <c:tickMarkSkip val="1"/>
      </c:catAx>
      <c:valAx>
        <c:axId val="86251392"/>
        <c:scaling>
          <c:orientation val="minMax"/>
        </c:scaling>
        <c:delete val="1"/>
        <c:axPos val="b"/>
        <c:numFmt formatCode="General" sourceLinked="1"/>
        <c:tickLblPos val="none"/>
        <c:crossAx val="8624985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8925536262284347"/>
          <c:y val="0.36619866178699556"/>
          <c:w val="0.10741478948988056"/>
          <c:h val="0.2816908801892728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4929178470254992"/>
          <c:y val="5.5555756495068297E-2"/>
          <c:w val="0.56090651558073668"/>
          <c:h val="0.89259582102076451"/>
        </c:manualLayout>
      </c:layout>
      <c:barChart>
        <c:barDir val="bar"/>
        <c:grouping val="clustered"/>
        <c:ser>
          <c:idx val="0"/>
          <c:order val="0"/>
          <c:tx>
            <c:strRef>
              <c:f>Лист8!$C$72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Лист8!$A$73:$A$76</c:f>
              <c:strCache>
                <c:ptCount val="4"/>
                <c:pt idx="0">
                  <c:v>право</c:v>
                </c:pt>
                <c:pt idx="1">
                  <c:v>география</c:v>
                </c:pt>
                <c:pt idx="2">
                  <c:v>астрономия</c:v>
                </c:pt>
                <c:pt idx="3">
                  <c:v>информатика</c:v>
                </c:pt>
              </c:strCache>
            </c:strRef>
          </c:cat>
          <c:val>
            <c:numRef>
              <c:f>Лист8!$C$73:$C$76</c:f>
              <c:numCache>
                <c:formatCode>General</c:formatCode>
                <c:ptCount val="4"/>
                <c:pt idx="0">
                  <c:v>11</c:v>
                </c:pt>
                <c:pt idx="1">
                  <c:v>26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Лист8!$D$72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Лист8!$A$73:$A$76</c:f>
              <c:strCache>
                <c:ptCount val="4"/>
                <c:pt idx="0">
                  <c:v>право</c:v>
                </c:pt>
                <c:pt idx="1">
                  <c:v>география</c:v>
                </c:pt>
                <c:pt idx="2">
                  <c:v>астрономия</c:v>
                </c:pt>
                <c:pt idx="3">
                  <c:v>информатика</c:v>
                </c:pt>
              </c:strCache>
            </c:strRef>
          </c:cat>
          <c:val>
            <c:numRef>
              <c:f>Лист8!$D$73:$D$76</c:f>
              <c:numCache>
                <c:formatCode>General</c:formatCode>
                <c:ptCount val="4"/>
                <c:pt idx="0">
                  <c:v>9</c:v>
                </c:pt>
                <c:pt idx="1">
                  <c:v>31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Лист8!$E$72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Лист8!$A$73:$A$76</c:f>
              <c:strCache>
                <c:ptCount val="4"/>
                <c:pt idx="0">
                  <c:v>право</c:v>
                </c:pt>
                <c:pt idx="1">
                  <c:v>география</c:v>
                </c:pt>
                <c:pt idx="2">
                  <c:v>астрономия</c:v>
                </c:pt>
                <c:pt idx="3">
                  <c:v>информатика</c:v>
                </c:pt>
              </c:strCache>
            </c:strRef>
          </c:cat>
          <c:val>
            <c:numRef>
              <c:f>Лист8!$E$73:$E$76</c:f>
              <c:numCache>
                <c:formatCode>General</c:formatCode>
                <c:ptCount val="4"/>
                <c:pt idx="0">
                  <c:v>6</c:v>
                </c:pt>
                <c:pt idx="1">
                  <c:v>18</c:v>
                </c:pt>
                <c:pt idx="2">
                  <c:v>1</c:v>
                </c:pt>
                <c:pt idx="3">
                  <c:v>8</c:v>
                </c:pt>
              </c:numCache>
            </c:numRef>
          </c:val>
        </c:ser>
        <c:dLbls>
          <c:showVal val="1"/>
        </c:dLbls>
        <c:axId val="86291200"/>
        <c:axId val="86292736"/>
      </c:barChart>
      <c:catAx>
        <c:axId val="8629120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6292736"/>
        <c:crosses val="autoZero"/>
        <c:auto val="1"/>
        <c:lblAlgn val="ctr"/>
        <c:lblOffset val="100"/>
        <c:tickLblSkip val="1"/>
        <c:tickMarkSkip val="1"/>
      </c:catAx>
      <c:valAx>
        <c:axId val="86292736"/>
        <c:scaling>
          <c:orientation val="minMax"/>
        </c:scaling>
        <c:delete val="1"/>
        <c:axPos val="b"/>
        <c:numFmt formatCode="General" sourceLinked="1"/>
        <c:tickLblPos val="none"/>
        <c:crossAx val="8629120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228565179352592"/>
          <c:y val="0.38518674054632068"/>
          <c:w val="8.5051399825022106E-2"/>
          <c:h val="0.2370378147176047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3295421405657684E-2"/>
          <c:y val="6.05664449336775E-2"/>
          <c:w val="0.65155807365439333"/>
          <c:h val="0.77778059093095653"/>
        </c:manualLayout>
      </c:layout>
      <c:barChart>
        <c:barDir val="col"/>
        <c:grouping val="clustered"/>
        <c:ser>
          <c:idx val="0"/>
          <c:order val="0"/>
          <c:tx>
            <c:strRef>
              <c:f>Лист8!$A$93</c:f>
              <c:strCache>
                <c:ptCount val="1"/>
                <c:pt idx="0">
                  <c:v>победители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Лист8!$C$92:$E$92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Лист8!$C$93:$E$93</c:f>
              <c:numCache>
                <c:formatCode>General</c:formatCode>
                <c:ptCount val="3"/>
                <c:pt idx="0">
                  <c:v>30</c:v>
                </c:pt>
                <c:pt idx="1">
                  <c:v>30</c:v>
                </c:pt>
                <c:pt idx="2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Лист8!$A$94</c:f>
              <c:strCache>
                <c:ptCount val="1"/>
                <c:pt idx="0">
                  <c:v>призеры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Лист8!$C$92:$E$92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Лист8!$C$94:$E$94</c:f>
              <c:numCache>
                <c:formatCode>General</c:formatCode>
                <c:ptCount val="3"/>
                <c:pt idx="0">
                  <c:v>93</c:v>
                </c:pt>
                <c:pt idx="1">
                  <c:v>88</c:v>
                </c:pt>
                <c:pt idx="2">
                  <c:v>110</c:v>
                </c:pt>
              </c:numCache>
            </c:numRef>
          </c:val>
        </c:ser>
        <c:dLbls>
          <c:showVal val="1"/>
        </c:dLbls>
        <c:axId val="86355328"/>
        <c:axId val="86361216"/>
      </c:barChart>
      <c:catAx>
        <c:axId val="86355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6361216"/>
        <c:crosses val="autoZero"/>
        <c:auto val="1"/>
        <c:lblAlgn val="ctr"/>
        <c:lblOffset val="100"/>
        <c:tickLblSkip val="1"/>
        <c:tickMarkSkip val="1"/>
      </c:catAx>
      <c:valAx>
        <c:axId val="86361216"/>
        <c:scaling>
          <c:orientation val="minMax"/>
        </c:scaling>
        <c:delete val="1"/>
        <c:axPos val="l"/>
        <c:numFmt formatCode="General" sourceLinked="1"/>
        <c:tickLblPos val="none"/>
        <c:crossAx val="86355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79620005832604268"/>
          <c:y val="0.36666783318751878"/>
          <c:w val="0.18113699329250521"/>
          <c:h val="0.1592596480995432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9416923063082738E-2"/>
          <c:y val="4.5978165772756541E-2"/>
          <c:w val="0.74128252186116683"/>
          <c:h val="0.66685781125185573"/>
        </c:manualLayout>
      </c:layout>
      <c:barChart>
        <c:barDir val="col"/>
        <c:grouping val="clustered"/>
        <c:ser>
          <c:idx val="0"/>
          <c:order val="0"/>
          <c:tx>
            <c:strRef>
              <c:f>Лист7!$C$2:$C$3</c:f>
              <c:strCache>
                <c:ptCount val="1"/>
                <c:pt idx="0">
                  <c:v>Количество участников  2013 г</c:v>
                </c:pt>
              </c:strCache>
            </c:strRef>
          </c:tx>
          <c:cat>
            <c:strRef>
              <c:f>Лист7!$B$4:$B$27</c:f>
              <c:strCache>
                <c:ptCount val="24"/>
                <c:pt idx="0">
                  <c:v>Ангарская СОШ № 15 </c:v>
                </c:pt>
                <c:pt idx="1">
                  <c:v>Артюгинская СОШ № 8</c:v>
                </c:pt>
                <c:pt idx="2">
                  <c:v>Богучанская СОШ № 1 </c:v>
                </c:pt>
                <c:pt idx="3">
                  <c:v>Богучанская СОШ № 2 </c:v>
                </c:pt>
                <c:pt idx="4">
                  <c:v>Богучанская СОШ № 3 </c:v>
                </c:pt>
                <c:pt idx="5">
                  <c:v>Богучанская СОШ № 4 </c:v>
                </c:pt>
                <c:pt idx="6">
                  <c:v>Белякинская СОШ № 15 </c:v>
                </c:pt>
                <c:pt idx="7">
                  <c:v>Гремучинская СОШ № 19 </c:v>
                </c:pt>
                <c:pt idx="8">
                  <c:v>Говорковская СОШ № 17</c:v>
                </c:pt>
                <c:pt idx="9">
                  <c:v>Кежекская ООШ № 19</c:v>
                </c:pt>
                <c:pt idx="10">
                  <c:v>Красногорьевская СОШ №10 </c:v>
                </c:pt>
                <c:pt idx="11">
                  <c:v>Манзенская СОШ  </c:v>
                </c:pt>
                <c:pt idx="12">
                  <c:v>Невонская СОШ № 6 </c:v>
                </c:pt>
                <c:pt idx="13">
                  <c:v>Новохайская СОШ № 14 </c:v>
                </c:pt>
                <c:pt idx="14">
                  <c:v>Нижнетерянская СОШ № 28</c:v>
                </c:pt>
                <c:pt idx="15">
                  <c:v>Октябрьская СОШ № 9</c:v>
                </c:pt>
                <c:pt idx="16">
                  <c:v>Осиновская СОШ № 4 </c:v>
                </c:pt>
                <c:pt idx="17">
                  <c:v>Пинчугская СОШ № 8 </c:v>
                </c:pt>
                <c:pt idx="18">
                  <c:v>Таежнинская СОШ № 7 </c:v>
                </c:pt>
                <c:pt idx="19">
                  <c:v>Таежнинская СОШ № 20 </c:v>
                </c:pt>
                <c:pt idx="20">
                  <c:v>Такучетская СОШ № 18 </c:v>
                </c:pt>
                <c:pt idx="21">
                  <c:v>Чуноярская СОШ № 13 </c:v>
                </c:pt>
                <c:pt idx="22">
                  <c:v>Шиверская СОШ № 12 </c:v>
                </c:pt>
                <c:pt idx="23">
                  <c:v>Хребтовская СОШ № 11 </c:v>
                </c:pt>
              </c:strCache>
            </c:strRef>
          </c:cat>
          <c:val>
            <c:numRef>
              <c:f>Лист7!$C$4:$C$27</c:f>
              <c:numCache>
                <c:formatCode>General</c:formatCode>
                <c:ptCount val="24"/>
                <c:pt idx="0">
                  <c:v>5</c:v>
                </c:pt>
                <c:pt idx="1">
                  <c:v>11</c:v>
                </c:pt>
                <c:pt idx="2">
                  <c:v>37</c:v>
                </c:pt>
                <c:pt idx="3">
                  <c:v>61</c:v>
                </c:pt>
                <c:pt idx="4">
                  <c:v>23</c:v>
                </c:pt>
                <c:pt idx="5">
                  <c:v>29</c:v>
                </c:pt>
                <c:pt idx="6">
                  <c:v>5</c:v>
                </c:pt>
                <c:pt idx="7">
                  <c:v>8</c:v>
                </c:pt>
                <c:pt idx="8">
                  <c:v>1</c:v>
                </c:pt>
                <c:pt idx="9">
                  <c:v>4</c:v>
                </c:pt>
                <c:pt idx="10">
                  <c:v>14</c:v>
                </c:pt>
                <c:pt idx="11">
                  <c:v>12</c:v>
                </c:pt>
                <c:pt idx="12">
                  <c:v>19</c:v>
                </c:pt>
                <c:pt idx="13">
                  <c:v>19</c:v>
                </c:pt>
                <c:pt idx="14">
                  <c:v>2</c:v>
                </c:pt>
                <c:pt idx="15">
                  <c:v>0</c:v>
                </c:pt>
                <c:pt idx="16">
                  <c:v>15</c:v>
                </c:pt>
                <c:pt idx="17">
                  <c:v>33</c:v>
                </c:pt>
                <c:pt idx="18">
                  <c:v>10</c:v>
                </c:pt>
                <c:pt idx="19">
                  <c:v>25</c:v>
                </c:pt>
                <c:pt idx="20">
                  <c:v>4</c:v>
                </c:pt>
                <c:pt idx="21">
                  <c:v>17</c:v>
                </c:pt>
                <c:pt idx="22">
                  <c:v>12</c:v>
                </c:pt>
                <c:pt idx="2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Лист7!$D$2:$D$3</c:f>
              <c:strCache>
                <c:ptCount val="1"/>
                <c:pt idx="0">
                  <c:v>Количество участников  2014 г</c:v>
                </c:pt>
              </c:strCache>
            </c:strRef>
          </c:tx>
          <c:cat>
            <c:strRef>
              <c:f>Лист7!$B$4:$B$27</c:f>
              <c:strCache>
                <c:ptCount val="24"/>
                <c:pt idx="0">
                  <c:v>Ангарская СОШ № 15 </c:v>
                </c:pt>
                <c:pt idx="1">
                  <c:v>Артюгинская СОШ № 8</c:v>
                </c:pt>
                <c:pt idx="2">
                  <c:v>Богучанская СОШ № 1 </c:v>
                </c:pt>
                <c:pt idx="3">
                  <c:v>Богучанская СОШ № 2 </c:v>
                </c:pt>
                <c:pt idx="4">
                  <c:v>Богучанская СОШ № 3 </c:v>
                </c:pt>
                <c:pt idx="5">
                  <c:v>Богучанская СОШ № 4 </c:v>
                </c:pt>
                <c:pt idx="6">
                  <c:v>Белякинская СОШ № 15 </c:v>
                </c:pt>
                <c:pt idx="7">
                  <c:v>Гремучинская СОШ № 19 </c:v>
                </c:pt>
                <c:pt idx="8">
                  <c:v>Говорковская СОШ № 17</c:v>
                </c:pt>
                <c:pt idx="9">
                  <c:v>Кежекская ООШ № 19</c:v>
                </c:pt>
                <c:pt idx="10">
                  <c:v>Красногорьевская СОШ №10 </c:v>
                </c:pt>
                <c:pt idx="11">
                  <c:v>Манзенская СОШ  </c:v>
                </c:pt>
                <c:pt idx="12">
                  <c:v>Невонская СОШ № 6 </c:v>
                </c:pt>
                <c:pt idx="13">
                  <c:v>Новохайская СОШ № 14 </c:v>
                </c:pt>
                <c:pt idx="14">
                  <c:v>Нижнетерянская СОШ № 28</c:v>
                </c:pt>
                <c:pt idx="15">
                  <c:v>Октябрьская СОШ № 9</c:v>
                </c:pt>
                <c:pt idx="16">
                  <c:v>Осиновская СОШ № 4 </c:v>
                </c:pt>
                <c:pt idx="17">
                  <c:v>Пинчугская СОШ № 8 </c:v>
                </c:pt>
                <c:pt idx="18">
                  <c:v>Таежнинская СОШ № 7 </c:v>
                </c:pt>
                <c:pt idx="19">
                  <c:v>Таежнинская СОШ № 20 </c:v>
                </c:pt>
                <c:pt idx="20">
                  <c:v>Такучетская СОШ № 18 </c:v>
                </c:pt>
                <c:pt idx="21">
                  <c:v>Чуноярская СОШ № 13 </c:v>
                </c:pt>
                <c:pt idx="22">
                  <c:v>Шиверская СОШ № 12 </c:v>
                </c:pt>
                <c:pt idx="23">
                  <c:v>Хребтовская СОШ № 11 </c:v>
                </c:pt>
              </c:strCache>
            </c:strRef>
          </c:cat>
          <c:val>
            <c:numRef>
              <c:f>Лист7!$D$4:$D$27</c:f>
              <c:numCache>
                <c:formatCode>General</c:formatCode>
                <c:ptCount val="24"/>
                <c:pt idx="0">
                  <c:v>5</c:v>
                </c:pt>
                <c:pt idx="1">
                  <c:v>6</c:v>
                </c:pt>
                <c:pt idx="2">
                  <c:v>29</c:v>
                </c:pt>
                <c:pt idx="3">
                  <c:v>54</c:v>
                </c:pt>
                <c:pt idx="4">
                  <c:v>7</c:v>
                </c:pt>
                <c:pt idx="5">
                  <c:v>27</c:v>
                </c:pt>
                <c:pt idx="6">
                  <c:v>4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28</c:v>
                </c:pt>
                <c:pt idx="11">
                  <c:v>8</c:v>
                </c:pt>
                <c:pt idx="12">
                  <c:v>3</c:v>
                </c:pt>
                <c:pt idx="13">
                  <c:v>3</c:v>
                </c:pt>
                <c:pt idx="14">
                  <c:v>0</c:v>
                </c:pt>
                <c:pt idx="15">
                  <c:v>1</c:v>
                </c:pt>
                <c:pt idx="16">
                  <c:v>10</c:v>
                </c:pt>
                <c:pt idx="17">
                  <c:v>19</c:v>
                </c:pt>
                <c:pt idx="18">
                  <c:v>21</c:v>
                </c:pt>
                <c:pt idx="19">
                  <c:v>11</c:v>
                </c:pt>
                <c:pt idx="20">
                  <c:v>5</c:v>
                </c:pt>
                <c:pt idx="21">
                  <c:v>11</c:v>
                </c:pt>
                <c:pt idx="22">
                  <c:v>8</c:v>
                </c:pt>
                <c:pt idx="23">
                  <c:v>6</c:v>
                </c:pt>
              </c:numCache>
            </c:numRef>
          </c:val>
        </c:ser>
        <c:axId val="86456192"/>
        <c:axId val="86457728"/>
      </c:barChart>
      <c:catAx>
        <c:axId val="86456192"/>
        <c:scaling>
          <c:orientation val="minMax"/>
        </c:scaling>
        <c:axPos val="b"/>
        <c:tickLblPos val="nextTo"/>
        <c:crossAx val="86457728"/>
        <c:crosses val="autoZero"/>
        <c:auto val="1"/>
        <c:lblAlgn val="ctr"/>
        <c:lblOffset val="100"/>
      </c:catAx>
      <c:valAx>
        <c:axId val="86457728"/>
        <c:scaling>
          <c:orientation val="minMax"/>
        </c:scaling>
        <c:axPos val="l"/>
        <c:majorGridlines/>
        <c:numFmt formatCode="General" sourceLinked="1"/>
        <c:tickLblPos val="nextTo"/>
        <c:crossAx val="8645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5991759329221"/>
          <c:y val="0.45664403362623129"/>
          <c:w val="0.15783178595847291"/>
          <c:h val="0.19299212598425197"/>
        </c:manualLayout>
      </c:layout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Лист7!$C$53:$C$54</c:f>
              <c:strCache>
                <c:ptCount val="1"/>
                <c:pt idx="0">
                  <c:v>Победители 2013 г</c:v>
                </c:pt>
              </c:strCache>
            </c:strRef>
          </c:tx>
          <c:cat>
            <c:strRef>
              <c:f>Лист7!$B$55:$B$68</c:f>
              <c:strCache>
                <c:ptCount val="14"/>
                <c:pt idx="0">
                  <c:v>Артюгинская СОШ № 8</c:v>
                </c:pt>
                <c:pt idx="1">
                  <c:v>Богучанская СОШ № 1 </c:v>
                </c:pt>
                <c:pt idx="2">
                  <c:v>Богучанская СОШ № 2 </c:v>
                </c:pt>
                <c:pt idx="3">
                  <c:v>Богучанская СОШ № 3 </c:v>
                </c:pt>
                <c:pt idx="4">
                  <c:v>Богучанская СОШ № 4 </c:v>
                </c:pt>
                <c:pt idx="5">
                  <c:v>Красногорьевская СОШ №10 </c:v>
                </c:pt>
                <c:pt idx="6">
                  <c:v>Манзенская СОШ  </c:v>
                </c:pt>
                <c:pt idx="7">
                  <c:v>Невонская СОШ № 6 </c:v>
                </c:pt>
                <c:pt idx="8">
                  <c:v>Осиновская СОШ № 4 </c:v>
                </c:pt>
                <c:pt idx="9">
                  <c:v>Пинчугская СОШ № 8 </c:v>
                </c:pt>
                <c:pt idx="10">
                  <c:v>Таежнинская СОШ № 7 </c:v>
                </c:pt>
                <c:pt idx="11">
                  <c:v>Таежнинская СОШ № 20 </c:v>
                </c:pt>
                <c:pt idx="12">
                  <c:v>Чуноярская СОШ № 13 </c:v>
                </c:pt>
                <c:pt idx="13">
                  <c:v>Шиверская СОШ № 12 </c:v>
                </c:pt>
              </c:strCache>
            </c:strRef>
          </c:cat>
          <c:val>
            <c:numRef>
              <c:f>Лист7!$C$55:$C$68</c:f>
              <c:numCache>
                <c:formatCode>General</c:formatCode>
                <c:ptCount val="14"/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Лист7!$D$53:$D$54</c:f>
              <c:strCache>
                <c:ptCount val="1"/>
                <c:pt idx="0">
                  <c:v>Победители 2014 г</c:v>
                </c:pt>
              </c:strCache>
            </c:strRef>
          </c:tx>
          <c:cat>
            <c:strRef>
              <c:f>Лист7!$B$55:$B$68</c:f>
              <c:strCache>
                <c:ptCount val="14"/>
                <c:pt idx="0">
                  <c:v>Артюгинская СОШ № 8</c:v>
                </c:pt>
                <c:pt idx="1">
                  <c:v>Богучанская СОШ № 1 </c:v>
                </c:pt>
                <c:pt idx="2">
                  <c:v>Богучанская СОШ № 2 </c:v>
                </c:pt>
                <c:pt idx="3">
                  <c:v>Богучанская СОШ № 3 </c:v>
                </c:pt>
                <c:pt idx="4">
                  <c:v>Богучанская СОШ № 4 </c:v>
                </c:pt>
                <c:pt idx="5">
                  <c:v>Красногорьевская СОШ №10 </c:v>
                </c:pt>
                <c:pt idx="6">
                  <c:v>Манзенская СОШ  </c:v>
                </c:pt>
                <c:pt idx="7">
                  <c:v>Невонская СОШ № 6 </c:v>
                </c:pt>
                <c:pt idx="8">
                  <c:v>Осиновская СОШ № 4 </c:v>
                </c:pt>
                <c:pt idx="9">
                  <c:v>Пинчугская СОШ № 8 </c:v>
                </c:pt>
                <c:pt idx="10">
                  <c:v>Таежнинская СОШ № 7 </c:v>
                </c:pt>
                <c:pt idx="11">
                  <c:v>Таежнинская СОШ № 20 </c:v>
                </c:pt>
                <c:pt idx="12">
                  <c:v>Чуноярская СОШ № 13 </c:v>
                </c:pt>
                <c:pt idx="13">
                  <c:v>Шиверская СОШ № 12 </c:v>
                </c:pt>
              </c:strCache>
            </c:strRef>
          </c:cat>
          <c:val>
            <c:numRef>
              <c:f>Лист7!$D$55:$D$68</c:f>
              <c:numCache>
                <c:formatCode>General</c:formatCode>
                <c:ptCount val="14"/>
                <c:pt idx="0">
                  <c:v>1</c:v>
                </c:pt>
                <c:pt idx="1">
                  <c:v>5</c:v>
                </c:pt>
                <c:pt idx="2">
                  <c:v>5</c:v>
                </c:pt>
                <c:pt idx="4">
                  <c:v>5</c:v>
                </c:pt>
                <c:pt idx="5">
                  <c:v>3</c:v>
                </c:pt>
                <c:pt idx="8">
                  <c:v>2</c:v>
                </c:pt>
                <c:pt idx="9">
                  <c:v>6</c:v>
                </c:pt>
                <c:pt idx="10">
                  <c:v>1</c:v>
                </c:pt>
                <c:pt idx="11">
                  <c:v>1</c:v>
                </c:pt>
                <c:pt idx="13">
                  <c:v>2</c:v>
                </c:pt>
              </c:numCache>
            </c:numRef>
          </c:val>
        </c:ser>
        <c:dLbls>
          <c:showVal val="1"/>
        </c:dLbls>
        <c:axId val="86491136"/>
        <c:axId val="86492672"/>
      </c:barChart>
      <c:catAx>
        <c:axId val="86491136"/>
        <c:scaling>
          <c:orientation val="minMax"/>
        </c:scaling>
        <c:axPos val="b"/>
        <c:numFmt formatCode="General" sourceLinked="1"/>
        <c:tickLblPos val="nextTo"/>
        <c:crossAx val="86492672"/>
        <c:crosses val="autoZero"/>
        <c:auto val="1"/>
        <c:lblAlgn val="ctr"/>
        <c:lblOffset val="100"/>
      </c:catAx>
      <c:valAx>
        <c:axId val="86492672"/>
        <c:scaling>
          <c:orientation val="minMax"/>
        </c:scaling>
        <c:axPos val="l"/>
        <c:majorGridlines/>
        <c:numFmt formatCode="General" sourceLinked="1"/>
        <c:tickLblPos val="nextTo"/>
        <c:crossAx val="8649113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Лист7!$C$108:$C$109</c:f>
              <c:strCache>
                <c:ptCount val="1"/>
                <c:pt idx="0">
                  <c:v>Призеры 2013 г</c:v>
                </c:pt>
              </c:strCache>
            </c:strRef>
          </c:tx>
          <c:cat>
            <c:strRef>
              <c:f>Лист7!$B$110:$B$132</c:f>
              <c:strCache>
                <c:ptCount val="23"/>
                <c:pt idx="0">
                  <c:v>Ангарская СОШ № 15 </c:v>
                </c:pt>
                <c:pt idx="1">
                  <c:v>Артюгинская СОШ № 8</c:v>
                </c:pt>
                <c:pt idx="2">
                  <c:v>Богучанская СОШ № 1 </c:v>
                </c:pt>
                <c:pt idx="3">
                  <c:v>Богучанская СОШ № 2 </c:v>
                </c:pt>
                <c:pt idx="4">
                  <c:v>Богучанская СОШ № 3 </c:v>
                </c:pt>
                <c:pt idx="5">
                  <c:v>Богучанская СОШ № 4 </c:v>
                </c:pt>
                <c:pt idx="6">
                  <c:v>Белякинская СОШ № 15 </c:v>
                </c:pt>
                <c:pt idx="7">
                  <c:v>Гремучинская СОШ № 19 </c:v>
                </c:pt>
                <c:pt idx="8">
                  <c:v>Кежекская ООШ № 19</c:v>
                </c:pt>
                <c:pt idx="9">
                  <c:v>Красногорьевская СОШ №10 </c:v>
                </c:pt>
                <c:pt idx="10">
                  <c:v>Манзенская СОШ  </c:v>
                </c:pt>
                <c:pt idx="11">
                  <c:v>Невонская СОШ № 6 </c:v>
                </c:pt>
                <c:pt idx="12">
                  <c:v>Новохайская СОШ № 14 </c:v>
                </c:pt>
                <c:pt idx="13">
                  <c:v>Нижнетерянская СОШ № 28</c:v>
                </c:pt>
                <c:pt idx="14">
                  <c:v>Октябрьская СОШ № 9</c:v>
                </c:pt>
                <c:pt idx="15">
                  <c:v>Осиновская СОШ № 4 </c:v>
                </c:pt>
                <c:pt idx="16">
                  <c:v>Пинчугская СОШ № 8 </c:v>
                </c:pt>
                <c:pt idx="17">
                  <c:v>Таежнинская СОШ № 7 </c:v>
                </c:pt>
                <c:pt idx="18">
                  <c:v>Таежнинская СОШ № 20 </c:v>
                </c:pt>
                <c:pt idx="19">
                  <c:v>Такучетская СОШ № 18 </c:v>
                </c:pt>
                <c:pt idx="20">
                  <c:v>Чуноярская СОШ № 13 </c:v>
                </c:pt>
                <c:pt idx="21">
                  <c:v>Шиверская СОШ № 12 </c:v>
                </c:pt>
                <c:pt idx="22">
                  <c:v>Хребтовская СОШ № 11 </c:v>
                </c:pt>
              </c:strCache>
            </c:strRef>
          </c:cat>
          <c:val>
            <c:numRef>
              <c:f>Лист7!$C$110:$C$132</c:f>
              <c:numCache>
                <c:formatCode>General</c:formatCode>
                <c:ptCount val="23"/>
                <c:pt idx="0">
                  <c:v>1</c:v>
                </c:pt>
                <c:pt idx="1">
                  <c:v>5</c:v>
                </c:pt>
                <c:pt idx="2">
                  <c:v>13</c:v>
                </c:pt>
                <c:pt idx="3">
                  <c:v>21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5">
                  <c:v>3</c:v>
                </c:pt>
                <c:pt idx="16">
                  <c:v>11</c:v>
                </c:pt>
                <c:pt idx="17">
                  <c:v>4</c:v>
                </c:pt>
                <c:pt idx="18">
                  <c:v>5</c:v>
                </c:pt>
                <c:pt idx="20">
                  <c:v>6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Лист7!$D$108:$D$109</c:f>
              <c:strCache>
                <c:ptCount val="1"/>
                <c:pt idx="0">
                  <c:v>Призеры 2014г</c:v>
                </c:pt>
              </c:strCache>
            </c:strRef>
          </c:tx>
          <c:cat>
            <c:strRef>
              <c:f>Лист7!$B$110:$B$132</c:f>
              <c:strCache>
                <c:ptCount val="23"/>
                <c:pt idx="0">
                  <c:v>Ангарская СОШ № 15 </c:v>
                </c:pt>
                <c:pt idx="1">
                  <c:v>Артюгинская СОШ № 8</c:v>
                </c:pt>
                <c:pt idx="2">
                  <c:v>Богучанская СОШ № 1 </c:v>
                </c:pt>
                <c:pt idx="3">
                  <c:v>Богучанская СОШ № 2 </c:v>
                </c:pt>
                <c:pt idx="4">
                  <c:v>Богучанская СОШ № 3 </c:v>
                </c:pt>
                <c:pt idx="5">
                  <c:v>Богучанская СОШ № 4 </c:v>
                </c:pt>
                <c:pt idx="6">
                  <c:v>Белякинская СОШ № 15 </c:v>
                </c:pt>
                <c:pt idx="7">
                  <c:v>Гремучинская СОШ № 19 </c:v>
                </c:pt>
                <c:pt idx="8">
                  <c:v>Кежекская ООШ № 19</c:v>
                </c:pt>
                <c:pt idx="9">
                  <c:v>Красногорьевская СОШ №10 </c:v>
                </c:pt>
                <c:pt idx="10">
                  <c:v>Манзенская СОШ  </c:v>
                </c:pt>
                <c:pt idx="11">
                  <c:v>Невонская СОШ № 6 </c:v>
                </c:pt>
                <c:pt idx="12">
                  <c:v>Новохайская СОШ № 14 </c:v>
                </c:pt>
                <c:pt idx="13">
                  <c:v>Нижнетерянская СОШ № 28</c:v>
                </c:pt>
                <c:pt idx="14">
                  <c:v>Октябрьская СОШ № 9</c:v>
                </c:pt>
                <c:pt idx="15">
                  <c:v>Осиновская СОШ № 4 </c:v>
                </c:pt>
                <c:pt idx="16">
                  <c:v>Пинчугская СОШ № 8 </c:v>
                </c:pt>
                <c:pt idx="17">
                  <c:v>Таежнинская СОШ № 7 </c:v>
                </c:pt>
                <c:pt idx="18">
                  <c:v>Таежнинская СОШ № 20 </c:v>
                </c:pt>
                <c:pt idx="19">
                  <c:v>Такучетская СОШ № 18 </c:v>
                </c:pt>
                <c:pt idx="20">
                  <c:v>Чуноярская СОШ № 13 </c:v>
                </c:pt>
                <c:pt idx="21">
                  <c:v>Шиверская СОШ № 12 </c:v>
                </c:pt>
                <c:pt idx="22">
                  <c:v>Хребтовская СОШ № 11 </c:v>
                </c:pt>
              </c:strCache>
            </c:strRef>
          </c:cat>
          <c:val>
            <c:numRef>
              <c:f>Лист7!$D$110:$D$132</c:f>
              <c:numCache>
                <c:formatCode>General</c:formatCode>
                <c:ptCount val="23"/>
                <c:pt idx="1">
                  <c:v>3</c:v>
                </c:pt>
                <c:pt idx="2">
                  <c:v>15</c:v>
                </c:pt>
                <c:pt idx="3">
                  <c:v>19</c:v>
                </c:pt>
                <c:pt idx="4">
                  <c:v>3</c:v>
                </c:pt>
                <c:pt idx="5">
                  <c:v>15</c:v>
                </c:pt>
                <c:pt idx="7">
                  <c:v>1</c:v>
                </c:pt>
                <c:pt idx="9">
                  <c:v>12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9</c:v>
                </c:pt>
                <c:pt idx="17">
                  <c:v>8</c:v>
                </c:pt>
                <c:pt idx="18">
                  <c:v>4</c:v>
                </c:pt>
                <c:pt idx="19">
                  <c:v>2</c:v>
                </c:pt>
                <c:pt idx="20">
                  <c:v>5</c:v>
                </c:pt>
                <c:pt idx="21">
                  <c:v>3</c:v>
                </c:pt>
                <c:pt idx="22">
                  <c:v>2</c:v>
                </c:pt>
              </c:numCache>
            </c:numRef>
          </c:val>
        </c:ser>
        <c:dLbls>
          <c:showVal val="1"/>
        </c:dLbls>
        <c:axId val="86531456"/>
        <c:axId val="86537344"/>
      </c:barChart>
      <c:catAx>
        <c:axId val="86531456"/>
        <c:scaling>
          <c:orientation val="minMax"/>
        </c:scaling>
        <c:axPos val="b"/>
        <c:tickLblPos val="nextTo"/>
        <c:crossAx val="86537344"/>
        <c:crosses val="autoZero"/>
        <c:auto val="1"/>
        <c:lblAlgn val="ctr"/>
        <c:lblOffset val="100"/>
      </c:catAx>
      <c:valAx>
        <c:axId val="86537344"/>
        <c:scaling>
          <c:orientation val="minMax"/>
        </c:scaling>
        <c:axPos val="l"/>
        <c:majorGridlines/>
        <c:numFmt formatCode="General" sourceLinked="1"/>
        <c:tickLblPos val="nextTo"/>
        <c:crossAx val="8653145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Лист10!$B$54:$B$74</c:f>
              <c:strCache>
                <c:ptCount val="21"/>
                <c:pt idx="0">
                  <c:v>Ангарская СОШ № 15 </c:v>
                </c:pt>
                <c:pt idx="1">
                  <c:v>Артюгинская СОШ № 8</c:v>
                </c:pt>
                <c:pt idx="2">
                  <c:v>Богучанская СОШ № 1 </c:v>
                </c:pt>
                <c:pt idx="3">
                  <c:v>Богучанская СОШ № 2 </c:v>
                </c:pt>
                <c:pt idx="4">
                  <c:v>Богучанская СОШ № 3 </c:v>
                </c:pt>
                <c:pt idx="5">
                  <c:v>Богучанская СОШ № 4 </c:v>
                </c:pt>
                <c:pt idx="6">
                  <c:v>Белякинская СОШ № 15 </c:v>
                </c:pt>
                <c:pt idx="7">
                  <c:v>Гремучинская СОШ № 19 </c:v>
                </c:pt>
                <c:pt idx="8">
                  <c:v>Красногорьевская СОШ №10 </c:v>
                </c:pt>
                <c:pt idx="9">
                  <c:v>Манзенская СОШ  </c:v>
                </c:pt>
                <c:pt idx="10">
                  <c:v>Невонская СОШ № 6 </c:v>
                </c:pt>
                <c:pt idx="11">
                  <c:v>Новохайская СОШ № 14 </c:v>
                </c:pt>
                <c:pt idx="12">
                  <c:v>Октябрьская СОШ № 9</c:v>
                </c:pt>
                <c:pt idx="13">
                  <c:v>Осиновская СОШ № 4 </c:v>
                </c:pt>
                <c:pt idx="14">
                  <c:v>Пинчугская СОШ № 8 </c:v>
                </c:pt>
                <c:pt idx="15">
                  <c:v>Таежнинская СОШ № 7 </c:v>
                </c:pt>
                <c:pt idx="16">
                  <c:v>Таежнинская СОШ № 20 </c:v>
                </c:pt>
                <c:pt idx="17">
                  <c:v>Такучетская СОШ № 18 </c:v>
                </c:pt>
                <c:pt idx="18">
                  <c:v>Чуноярская СОШ № 13 </c:v>
                </c:pt>
                <c:pt idx="19">
                  <c:v>Шиверская СОШ № 12 </c:v>
                </c:pt>
                <c:pt idx="20">
                  <c:v>Хребтовская СОШ № 11 </c:v>
                </c:pt>
              </c:strCache>
            </c:strRef>
          </c:cat>
          <c:val>
            <c:numRef>
              <c:f>Лист10!$C$54:$C$74</c:f>
              <c:numCache>
                <c:formatCode>General</c:formatCode>
                <c:ptCount val="21"/>
                <c:pt idx="0" formatCode="0.0">
                  <c:v>1.6</c:v>
                </c:pt>
                <c:pt idx="1">
                  <c:v>6.8</c:v>
                </c:pt>
                <c:pt idx="2">
                  <c:v>7.3</c:v>
                </c:pt>
                <c:pt idx="3">
                  <c:v>10.1</c:v>
                </c:pt>
                <c:pt idx="4">
                  <c:v>3.1</c:v>
                </c:pt>
                <c:pt idx="5">
                  <c:v>13.9</c:v>
                </c:pt>
                <c:pt idx="6">
                  <c:v>11.4</c:v>
                </c:pt>
                <c:pt idx="7">
                  <c:v>1.7</c:v>
                </c:pt>
                <c:pt idx="8">
                  <c:v>16.7</c:v>
                </c:pt>
                <c:pt idx="9">
                  <c:v>5</c:v>
                </c:pt>
                <c:pt idx="10">
                  <c:v>1.3</c:v>
                </c:pt>
                <c:pt idx="11">
                  <c:v>2.9</c:v>
                </c:pt>
                <c:pt idx="12">
                  <c:v>0.2</c:v>
                </c:pt>
                <c:pt idx="13">
                  <c:v>6.3</c:v>
                </c:pt>
                <c:pt idx="14">
                  <c:v>6.7</c:v>
                </c:pt>
                <c:pt idx="15">
                  <c:v>4.4000000000000004</c:v>
                </c:pt>
                <c:pt idx="16">
                  <c:v>3.5</c:v>
                </c:pt>
                <c:pt idx="17">
                  <c:v>5.9</c:v>
                </c:pt>
                <c:pt idx="18">
                  <c:v>3.1</c:v>
                </c:pt>
                <c:pt idx="19">
                  <c:v>5.6</c:v>
                </c:pt>
                <c:pt idx="20">
                  <c:v>4.5999999999999996</c:v>
                </c:pt>
              </c:numCache>
            </c:numRef>
          </c:val>
        </c:ser>
        <c:dLbls>
          <c:showVal val="1"/>
        </c:dLbls>
        <c:axId val="86647552"/>
        <c:axId val="86649088"/>
      </c:barChart>
      <c:catAx>
        <c:axId val="86647552"/>
        <c:scaling>
          <c:orientation val="minMax"/>
        </c:scaling>
        <c:axPos val="b"/>
        <c:tickLblPos val="nextTo"/>
        <c:crossAx val="86649088"/>
        <c:crosses val="autoZero"/>
        <c:auto val="1"/>
        <c:lblAlgn val="ctr"/>
        <c:lblOffset val="100"/>
      </c:catAx>
      <c:valAx>
        <c:axId val="86649088"/>
        <c:scaling>
          <c:orientation val="minMax"/>
        </c:scaling>
        <c:axPos val="l"/>
        <c:majorGridlines/>
        <c:numFmt formatCode="0.0" sourceLinked="1"/>
        <c:tickLblPos val="nextTo"/>
        <c:crossAx val="86647552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Лист10!$C$104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Лист10!$B$105:$B$123</c:f>
              <c:strCache>
                <c:ptCount val="19"/>
                <c:pt idx="0">
                  <c:v>Артюгинская СОШ № 8</c:v>
                </c:pt>
                <c:pt idx="1">
                  <c:v>Богучанская СОШ № 1 </c:v>
                </c:pt>
                <c:pt idx="2">
                  <c:v>Богучанская СОШ № 2 </c:v>
                </c:pt>
                <c:pt idx="3">
                  <c:v>Богучанская СОШ № 3 </c:v>
                </c:pt>
                <c:pt idx="4">
                  <c:v>Богучанская СОШ № 4 </c:v>
                </c:pt>
                <c:pt idx="5">
                  <c:v>Гремучинская СОШ № 19 </c:v>
                </c:pt>
                <c:pt idx="6">
                  <c:v>Красногорьевская СОШ №10 </c:v>
                </c:pt>
                <c:pt idx="7">
                  <c:v>Манзенская СОШ  </c:v>
                </c:pt>
                <c:pt idx="8">
                  <c:v>Невонская СОШ № 6 </c:v>
                </c:pt>
                <c:pt idx="9">
                  <c:v>Новохайская СОШ № 14 </c:v>
                </c:pt>
                <c:pt idx="10">
                  <c:v>Октябрьская СОШ № 9</c:v>
                </c:pt>
                <c:pt idx="11">
                  <c:v>Осиновская СОШ № 4 </c:v>
                </c:pt>
                <c:pt idx="12">
                  <c:v>Пинчугская СОШ № 8 </c:v>
                </c:pt>
                <c:pt idx="13">
                  <c:v>Таежнинская СОШ № 7 </c:v>
                </c:pt>
                <c:pt idx="14">
                  <c:v>Таежнинская СОШ № 20 </c:v>
                </c:pt>
                <c:pt idx="15">
                  <c:v>Такучетская СОШ № 18 </c:v>
                </c:pt>
                <c:pt idx="16">
                  <c:v>Чуноярская СОШ № 13 </c:v>
                </c:pt>
                <c:pt idx="17">
                  <c:v>Шиверская СОШ № 12 </c:v>
                </c:pt>
                <c:pt idx="18">
                  <c:v>Хребтовская СОШ № 11 </c:v>
                </c:pt>
              </c:strCache>
            </c:strRef>
          </c:cat>
          <c:val>
            <c:numRef>
              <c:f>Лист10!$C$105:$C$123</c:f>
              <c:numCache>
                <c:formatCode>General</c:formatCode>
                <c:ptCount val="19"/>
                <c:pt idx="0">
                  <c:v>67</c:v>
                </c:pt>
                <c:pt idx="1">
                  <c:v>69</c:v>
                </c:pt>
                <c:pt idx="2">
                  <c:v>44</c:v>
                </c:pt>
                <c:pt idx="3">
                  <c:v>43</c:v>
                </c:pt>
                <c:pt idx="4">
                  <c:v>74</c:v>
                </c:pt>
                <c:pt idx="5">
                  <c:v>25</c:v>
                </c:pt>
                <c:pt idx="6">
                  <c:v>54</c:v>
                </c:pt>
                <c:pt idx="7">
                  <c:v>38</c:v>
                </c:pt>
                <c:pt idx="8">
                  <c:v>67</c:v>
                </c:pt>
                <c:pt idx="9">
                  <c:v>33</c:v>
                </c:pt>
                <c:pt idx="10">
                  <c:v>100</c:v>
                </c:pt>
                <c:pt idx="11">
                  <c:v>40</c:v>
                </c:pt>
                <c:pt idx="12">
                  <c:v>79</c:v>
                </c:pt>
                <c:pt idx="13">
                  <c:v>43</c:v>
                </c:pt>
                <c:pt idx="14">
                  <c:v>45</c:v>
                </c:pt>
                <c:pt idx="15">
                  <c:v>40</c:v>
                </c:pt>
                <c:pt idx="16">
                  <c:v>45</c:v>
                </c:pt>
                <c:pt idx="17">
                  <c:v>63</c:v>
                </c:pt>
                <c:pt idx="18">
                  <c:v>33</c:v>
                </c:pt>
              </c:numCache>
            </c:numRef>
          </c:val>
        </c:ser>
        <c:dLbls>
          <c:showVal val="1"/>
        </c:dLbls>
        <c:axId val="86680704"/>
        <c:axId val="86682240"/>
      </c:barChart>
      <c:catAx>
        <c:axId val="86680704"/>
        <c:scaling>
          <c:orientation val="minMax"/>
        </c:scaling>
        <c:axPos val="b"/>
        <c:tickLblPos val="nextTo"/>
        <c:crossAx val="86682240"/>
        <c:crosses val="autoZero"/>
        <c:auto val="1"/>
        <c:lblAlgn val="ctr"/>
        <c:lblOffset val="100"/>
      </c:catAx>
      <c:valAx>
        <c:axId val="86682240"/>
        <c:scaling>
          <c:orientation val="minMax"/>
        </c:scaling>
        <c:axPos val="l"/>
        <c:majorGridlines/>
        <c:numFmt formatCode="General" sourceLinked="1"/>
        <c:tickLblPos val="nextTo"/>
        <c:crossAx val="866807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Лист11!$A$89:$A$112</c:f>
              <c:strCache>
                <c:ptCount val="24"/>
                <c:pt idx="0">
                  <c:v> Ангарская СОШ  № 5</c:v>
                </c:pt>
                <c:pt idx="1">
                  <c:v>Артюгинская СОШ № 8</c:v>
                </c:pt>
                <c:pt idx="2">
                  <c:v> Белякинская СОШ № 15</c:v>
                </c:pt>
                <c:pt idx="3">
                  <c:v> Богучанская  СОШ  № 1</c:v>
                </c:pt>
                <c:pt idx="4">
                  <c:v>Богучанская  СОШ  № 2</c:v>
                </c:pt>
                <c:pt idx="5">
                  <c:v>Богучанская  СОШ  № 3</c:v>
                </c:pt>
                <c:pt idx="6">
                  <c:v> Богучанская  СОШ  № 4</c:v>
                </c:pt>
                <c:pt idx="7">
                  <c:v>Говорковская СОШ № 17</c:v>
                </c:pt>
                <c:pt idx="8">
                  <c:v> Гремучинская  СОШ  № 19</c:v>
                </c:pt>
                <c:pt idx="9">
                  <c:v> Кежекская ООШ № 19</c:v>
                </c:pt>
                <c:pt idx="10">
                  <c:v>Красногорьевская  СОШ  № 10</c:v>
                </c:pt>
                <c:pt idx="11">
                  <c:v>  Манзенская  СОШ   </c:v>
                </c:pt>
                <c:pt idx="12">
                  <c:v> Невонская  СОШ № 6</c:v>
                </c:pt>
                <c:pt idx="13">
                  <c:v>Нижнетерянская СОШ  № </c:v>
                </c:pt>
                <c:pt idx="14">
                  <c:v>Новохайская  СОШ  № 14</c:v>
                </c:pt>
                <c:pt idx="15">
                  <c:v> Октябрьская  СОШ  № 9</c:v>
                </c:pt>
                <c:pt idx="16">
                  <c:v> Осиновская  СОШ  № 4</c:v>
                </c:pt>
                <c:pt idx="17">
                  <c:v>Пинчугская  СОШ  № 8</c:v>
                </c:pt>
                <c:pt idx="18">
                  <c:v>Таежнинская  СОШ  №7</c:v>
                </c:pt>
                <c:pt idx="19">
                  <c:v> Таежнинская СОШ № 20</c:v>
                </c:pt>
                <c:pt idx="20">
                  <c:v>Такучетская   СОШ  № 18</c:v>
                </c:pt>
                <c:pt idx="21">
                  <c:v> Хребтовская  СОШ  № 11</c:v>
                </c:pt>
                <c:pt idx="22">
                  <c:v>Чуноярская  СОШ  № 13</c:v>
                </c:pt>
                <c:pt idx="23">
                  <c:v>Шиверская  СОШ  № 12</c:v>
                </c:pt>
              </c:strCache>
            </c:strRef>
          </c:cat>
          <c:val>
            <c:numRef>
              <c:f>Лист11!$B$89:$B$112</c:f>
              <c:numCache>
                <c:formatCode>General</c:formatCode>
                <c:ptCount val="24"/>
                <c:pt idx="0">
                  <c:v>25</c:v>
                </c:pt>
                <c:pt idx="1">
                  <c:v>52</c:v>
                </c:pt>
                <c:pt idx="2">
                  <c:v>57</c:v>
                </c:pt>
                <c:pt idx="3">
                  <c:v>43</c:v>
                </c:pt>
                <c:pt idx="4">
                  <c:v>54</c:v>
                </c:pt>
                <c:pt idx="5">
                  <c:v>48</c:v>
                </c:pt>
                <c:pt idx="6">
                  <c:v>57</c:v>
                </c:pt>
                <c:pt idx="7">
                  <c:v>48</c:v>
                </c:pt>
                <c:pt idx="8">
                  <c:v>40</c:v>
                </c:pt>
                <c:pt idx="9">
                  <c:v>63</c:v>
                </c:pt>
                <c:pt idx="10">
                  <c:v>51</c:v>
                </c:pt>
                <c:pt idx="11">
                  <c:v>51</c:v>
                </c:pt>
                <c:pt idx="12">
                  <c:v>58</c:v>
                </c:pt>
                <c:pt idx="13">
                  <c:v>27</c:v>
                </c:pt>
                <c:pt idx="14">
                  <c:v>49</c:v>
                </c:pt>
                <c:pt idx="15">
                  <c:v>17</c:v>
                </c:pt>
                <c:pt idx="16">
                  <c:v>52</c:v>
                </c:pt>
                <c:pt idx="17">
                  <c:v>59</c:v>
                </c:pt>
                <c:pt idx="18">
                  <c:v>56</c:v>
                </c:pt>
                <c:pt idx="19">
                  <c:v>63</c:v>
                </c:pt>
                <c:pt idx="20">
                  <c:v>45</c:v>
                </c:pt>
                <c:pt idx="21">
                  <c:v>54</c:v>
                </c:pt>
                <c:pt idx="22">
                  <c:v>39</c:v>
                </c:pt>
                <c:pt idx="23">
                  <c:v>65</c:v>
                </c:pt>
              </c:numCache>
            </c:numRef>
          </c:val>
        </c:ser>
        <c:dLbls>
          <c:showVal val="1"/>
        </c:dLbls>
        <c:axId val="85280640"/>
        <c:axId val="85282176"/>
      </c:barChart>
      <c:catAx>
        <c:axId val="85280640"/>
        <c:scaling>
          <c:orientation val="minMax"/>
        </c:scaling>
        <c:axPos val="b"/>
        <c:tickLblPos val="nextTo"/>
        <c:crossAx val="85282176"/>
        <c:crosses val="autoZero"/>
        <c:auto val="1"/>
        <c:lblAlgn val="ctr"/>
        <c:lblOffset val="100"/>
      </c:catAx>
      <c:valAx>
        <c:axId val="85282176"/>
        <c:scaling>
          <c:orientation val="minMax"/>
        </c:scaling>
        <c:axPos val="l"/>
        <c:majorGridlines/>
        <c:numFmt formatCode="General" sourceLinked="1"/>
        <c:tickLblPos val="nextTo"/>
        <c:crossAx val="85280640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40226628895184185"/>
          <c:y val="3.7037037037037056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4.2492917847025712E-2"/>
          <c:y val="0.17777842078421871"/>
          <c:w val="0.89518413597733593"/>
          <c:h val="0.65555792664180734"/>
        </c:manualLayout>
      </c:layout>
      <c:barChart>
        <c:barDir val="col"/>
        <c:grouping val="clustered"/>
        <c:ser>
          <c:idx val="0"/>
          <c:order val="0"/>
          <c:tx>
            <c:strRef>
              <c:f>Лист8!$A$117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Лист8!$C$116:$E$116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Лист8!$C$117:$E$117</c:f>
              <c:numCache>
                <c:formatCode>General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</c:ser>
        <c:dLbls>
          <c:showVal val="1"/>
        </c:dLbls>
        <c:axId val="86614400"/>
        <c:axId val="86615936"/>
      </c:barChart>
      <c:catAx>
        <c:axId val="86614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6615936"/>
        <c:crosses val="autoZero"/>
        <c:auto val="1"/>
        <c:lblAlgn val="ctr"/>
        <c:lblOffset val="100"/>
        <c:tickLblSkip val="1"/>
        <c:tickMarkSkip val="1"/>
      </c:catAx>
      <c:valAx>
        <c:axId val="86615936"/>
        <c:scaling>
          <c:orientation val="minMax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one"/>
        <c:crossAx val="8661440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2706766917293728E-2"/>
          <c:y val="9.5238435920458248E-2"/>
          <c:w val="0.81654135338346134"/>
          <c:h val="0.73992938676663655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история</c:v>
                </c:pt>
                <c:pt idx="3">
                  <c:v>литература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1319</c:v>
                </c:pt>
                <c:pt idx="1">
                  <c:v>1735</c:v>
                </c:pt>
                <c:pt idx="2">
                  <c:v>1412</c:v>
                </c:pt>
                <c:pt idx="3">
                  <c:v>1042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история</c:v>
                </c:pt>
                <c:pt idx="3">
                  <c:v>литература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1622</c:v>
                </c:pt>
                <c:pt idx="1">
                  <c:v>1511</c:v>
                </c:pt>
                <c:pt idx="2">
                  <c:v>1214</c:v>
                </c:pt>
                <c:pt idx="3">
                  <c:v>1073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история</c:v>
                </c:pt>
                <c:pt idx="3">
                  <c:v>литература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1809</c:v>
                </c:pt>
                <c:pt idx="1">
                  <c:v>1737</c:v>
                </c:pt>
                <c:pt idx="2">
                  <c:v>1185</c:v>
                </c:pt>
                <c:pt idx="3">
                  <c:v>1203</c:v>
                </c:pt>
              </c:numCache>
            </c:numRef>
          </c:val>
        </c:ser>
        <c:dLbls>
          <c:showVal val="1"/>
        </c:dLbls>
        <c:axId val="85797120"/>
        <c:axId val="85807104"/>
      </c:barChart>
      <c:catAx>
        <c:axId val="85797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807104"/>
        <c:crosses val="autoZero"/>
        <c:auto val="1"/>
        <c:lblAlgn val="ctr"/>
        <c:lblOffset val="100"/>
        <c:tickLblSkip val="1"/>
        <c:tickMarkSkip val="1"/>
      </c:catAx>
      <c:valAx>
        <c:axId val="858071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79712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578947368421371"/>
          <c:y val="0.34798659278629163"/>
          <c:w val="7.1602944368796023E-2"/>
          <c:h val="0.2370280637997173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9431036317067364E-2"/>
          <c:y val="9.6296644591451847E-2"/>
          <c:w val="0.80162728916934889"/>
          <c:h val="0.73703970283457776"/>
        </c:manualLayout>
      </c:layout>
      <c:barChart>
        <c:barDir val="col"/>
        <c:grouping val="clustered"/>
        <c:ser>
          <c:idx val="0"/>
          <c:order val="0"/>
          <c:tx>
            <c:strRef>
              <c:f>Лист2!$C$1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Лист2!$A$2:$A$5</c:f>
              <c:strCache>
                <c:ptCount val="4"/>
                <c:pt idx="0">
                  <c:v>география</c:v>
                </c:pt>
                <c:pt idx="1">
                  <c:v>биология</c:v>
                </c:pt>
                <c:pt idx="2">
                  <c:v>английский язык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Лист2!$C$2:$C$5</c:f>
              <c:numCache>
                <c:formatCode>General</c:formatCode>
                <c:ptCount val="4"/>
                <c:pt idx="0">
                  <c:v>890</c:v>
                </c:pt>
                <c:pt idx="1">
                  <c:v>1111</c:v>
                </c:pt>
                <c:pt idx="2">
                  <c:v>912</c:v>
                </c:pt>
                <c:pt idx="3">
                  <c:v>802</c:v>
                </c:pt>
              </c:numCache>
            </c:numRef>
          </c:val>
        </c:ser>
        <c:ser>
          <c:idx val="1"/>
          <c:order val="1"/>
          <c:tx>
            <c:strRef>
              <c:f>Лист2!$D$1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Лист2!$A$2:$A$5</c:f>
              <c:strCache>
                <c:ptCount val="4"/>
                <c:pt idx="0">
                  <c:v>география</c:v>
                </c:pt>
                <c:pt idx="1">
                  <c:v>биология</c:v>
                </c:pt>
                <c:pt idx="2">
                  <c:v>английский язык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Лист2!$D$2:$D$5</c:f>
              <c:numCache>
                <c:formatCode>General</c:formatCode>
                <c:ptCount val="4"/>
                <c:pt idx="0">
                  <c:v>1037</c:v>
                </c:pt>
                <c:pt idx="1">
                  <c:v>952</c:v>
                </c:pt>
                <c:pt idx="2">
                  <c:v>931</c:v>
                </c:pt>
                <c:pt idx="3">
                  <c:v>912</c:v>
                </c:pt>
              </c:numCache>
            </c:numRef>
          </c:val>
        </c:ser>
        <c:ser>
          <c:idx val="2"/>
          <c:order val="2"/>
          <c:tx>
            <c:strRef>
              <c:f>Лист2!$E$1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Лист2!$A$2:$A$5</c:f>
              <c:strCache>
                <c:ptCount val="4"/>
                <c:pt idx="0">
                  <c:v>география</c:v>
                </c:pt>
                <c:pt idx="1">
                  <c:v>биология</c:v>
                </c:pt>
                <c:pt idx="2">
                  <c:v>английский язык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Лист2!$E$2:$E$5</c:f>
              <c:numCache>
                <c:formatCode>General</c:formatCode>
                <c:ptCount val="4"/>
                <c:pt idx="0">
                  <c:v>1014</c:v>
                </c:pt>
                <c:pt idx="1">
                  <c:v>1242</c:v>
                </c:pt>
                <c:pt idx="2">
                  <c:v>811</c:v>
                </c:pt>
                <c:pt idx="3">
                  <c:v>935</c:v>
                </c:pt>
              </c:numCache>
            </c:numRef>
          </c:val>
        </c:ser>
        <c:dLbls>
          <c:showVal val="1"/>
        </c:dLbls>
        <c:axId val="85543168"/>
        <c:axId val="85553152"/>
      </c:barChart>
      <c:catAx>
        <c:axId val="855431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553152"/>
        <c:crosses val="autoZero"/>
        <c:auto val="1"/>
        <c:lblAlgn val="ctr"/>
        <c:lblOffset val="100"/>
        <c:tickLblSkip val="1"/>
        <c:tickMarkSkip val="1"/>
      </c:catAx>
      <c:valAx>
        <c:axId val="855531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54316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894453274983233"/>
          <c:y val="0.34814940736909616"/>
          <c:w val="7.7424321959755349E-2"/>
          <c:h val="0.2396617089530471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345978755690435E-2"/>
          <c:y val="9.6296644591451847E-2"/>
          <c:w val="0.81487101669196071"/>
          <c:h val="0.73703970283457776"/>
        </c:manualLayout>
      </c:layout>
      <c:barChart>
        <c:barDir val="col"/>
        <c:grouping val="clustered"/>
        <c:ser>
          <c:idx val="0"/>
          <c:order val="0"/>
          <c:tx>
            <c:strRef>
              <c:f>Лист5!$C$1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Лист5!$A$2:$A$5</c:f>
              <c:strCache>
                <c:ptCount val="4"/>
                <c:pt idx="0">
                  <c:v>информатика</c:v>
                </c:pt>
                <c:pt idx="1">
                  <c:v>экономика</c:v>
                </c:pt>
                <c:pt idx="2">
                  <c:v>экология</c:v>
                </c:pt>
                <c:pt idx="3">
                  <c:v>ОБЖ</c:v>
                </c:pt>
              </c:strCache>
            </c:strRef>
          </c:cat>
          <c:val>
            <c:numRef>
              <c:f>Лист5!$C$2:$C$5</c:f>
              <c:numCache>
                <c:formatCode>General</c:formatCode>
                <c:ptCount val="4"/>
                <c:pt idx="0">
                  <c:v>859</c:v>
                </c:pt>
                <c:pt idx="1">
                  <c:v>390</c:v>
                </c:pt>
                <c:pt idx="2">
                  <c:v>379</c:v>
                </c:pt>
                <c:pt idx="3">
                  <c:v>284</c:v>
                </c:pt>
              </c:numCache>
            </c:numRef>
          </c:val>
        </c:ser>
        <c:ser>
          <c:idx val="1"/>
          <c:order val="1"/>
          <c:tx>
            <c:strRef>
              <c:f>Лист5!$D$1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Лист5!$A$2:$A$5</c:f>
              <c:strCache>
                <c:ptCount val="4"/>
                <c:pt idx="0">
                  <c:v>информатика</c:v>
                </c:pt>
                <c:pt idx="1">
                  <c:v>экономика</c:v>
                </c:pt>
                <c:pt idx="2">
                  <c:v>экология</c:v>
                </c:pt>
                <c:pt idx="3">
                  <c:v>ОБЖ</c:v>
                </c:pt>
              </c:strCache>
            </c:strRef>
          </c:cat>
          <c:val>
            <c:numRef>
              <c:f>Лист5!$D$2:$D$5</c:f>
              <c:numCache>
                <c:formatCode>General</c:formatCode>
                <c:ptCount val="4"/>
                <c:pt idx="0">
                  <c:v>653</c:v>
                </c:pt>
                <c:pt idx="1">
                  <c:v>382</c:v>
                </c:pt>
                <c:pt idx="2">
                  <c:v>410</c:v>
                </c:pt>
                <c:pt idx="3">
                  <c:v>402</c:v>
                </c:pt>
              </c:numCache>
            </c:numRef>
          </c:val>
        </c:ser>
        <c:ser>
          <c:idx val="2"/>
          <c:order val="2"/>
          <c:tx>
            <c:strRef>
              <c:f>Лист5!$E$1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Лист5!$A$2:$A$5</c:f>
              <c:strCache>
                <c:ptCount val="4"/>
                <c:pt idx="0">
                  <c:v>информатика</c:v>
                </c:pt>
                <c:pt idx="1">
                  <c:v>экономика</c:v>
                </c:pt>
                <c:pt idx="2">
                  <c:v>экология</c:v>
                </c:pt>
                <c:pt idx="3">
                  <c:v>ОБЖ</c:v>
                </c:pt>
              </c:strCache>
            </c:strRef>
          </c:cat>
          <c:val>
            <c:numRef>
              <c:f>Лист5!$E$2:$E$5</c:f>
              <c:numCache>
                <c:formatCode>General</c:formatCode>
                <c:ptCount val="4"/>
                <c:pt idx="0">
                  <c:v>644</c:v>
                </c:pt>
                <c:pt idx="1">
                  <c:v>298</c:v>
                </c:pt>
                <c:pt idx="2">
                  <c:v>579</c:v>
                </c:pt>
                <c:pt idx="3">
                  <c:v>381</c:v>
                </c:pt>
              </c:numCache>
            </c:numRef>
          </c:val>
        </c:ser>
        <c:dLbls>
          <c:showVal val="1"/>
        </c:dLbls>
        <c:axId val="85932288"/>
        <c:axId val="85946368"/>
      </c:barChart>
      <c:catAx>
        <c:axId val="85932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946368"/>
        <c:crosses val="autoZero"/>
        <c:auto val="1"/>
        <c:lblAlgn val="ctr"/>
        <c:lblOffset val="100"/>
        <c:tickLblSkip val="1"/>
        <c:tickMarkSkip val="1"/>
      </c:catAx>
      <c:valAx>
        <c:axId val="859463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93228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5022761760238"/>
          <c:y val="0.34814940736909616"/>
          <c:w val="7.2254867989756222E-2"/>
          <c:h val="0.2396617089530471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2617300238527013E-2"/>
          <c:y val="9.6296644591451847E-2"/>
          <c:w val="0.82602179021324162"/>
          <c:h val="0.67407651214016606"/>
        </c:manualLayout>
      </c:layout>
      <c:barChart>
        <c:barDir val="col"/>
        <c:grouping val="clustered"/>
        <c:ser>
          <c:idx val="0"/>
          <c:order val="0"/>
          <c:tx>
            <c:strRef>
              <c:f>Лист4!$C$1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Лист4!$A$2:$A$6</c:f>
              <c:strCache>
                <c:ptCount val="5"/>
                <c:pt idx="0">
                  <c:v>право</c:v>
                </c:pt>
                <c:pt idx="1">
                  <c:v>химия</c:v>
                </c:pt>
                <c:pt idx="2">
                  <c:v>астрономия</c:v>
                </c:pt>
                <c:pt idx="3">
                  <c:v>немецкий язык</c:v>
                </c:pt>
                <c:pt idx="4">
                  <c:v>французский язык</c:v>
                </c:pt>
              </c:strCache>
            </c:strRef>
          </c:cat>
          <c:val>
            <c:numRef>
              <c:f>Лист4!$C$2:$C$6</c:f>
              <c:numCache>
                <c:formatCode>General</c:formatCode>
                <c:ptCount val="5"/>
                <c:pt idx="0">
                  <c:v>300</c:v>
                </c:pt>
                <c:pt idx="1">
                  <c:v>277</c:v>
                </c:pt>
                <c:pt idx="2">
                  <c:v>131</c:v>
                </c:pt>
                <c:pt idx="3">
                  <c:v>115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Лист4!$D$1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Лист4!$A$2:$A$6</c:f>
              <c:strCache>
                <c:ptCount val="5"/>
                <c:pt idx="0">
                  <c:v>право</c:v>
                </c:pt>
                <c:pt idx="1">
                  <c:v>химия</c:v>
                </c:pt>
                <c:pt idx="2">
                  <c:v>астрономия</c:v>
                </c:pt>
                <c:pt idx="3">
                  <c:v>немецкий язык</c:v>
                </c:pt>
                <c:pt idx="4">
                  <c:v>французский язык</c:v>
                </c:pt>
              </c:strCache>
            </c:strRef>
          </c:cat>
          <c:val>
            <c:numRef>
              <c:f>Лист4!$D$2:$D$6</c:f>
              <c:numCache>
                <c:formatCode>General</c:formatCode>
                <c:ptCount val="5"/>
                <c:pt idx="0">
                  <c:v>260</c:v>
                </c:pt>
                <c:pt idx="1">
                  <c:v>342</c:v>
                </c:pt>
                <c:pt idx="2">
                  <c:v>203</c:v>
                </c:pt>
                <c:pt idx="3">
                  <c:v>108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Лист4!$E$1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Лист4!$A$2:$A$6</c:f>
              <c:strCache>
                <c:ptCount val="5"/>
                <c:pt idx="0">
                  <c:v>право</c:v>
                </c:pt>
                <c:pt idx="1">
                  <c:v>химия</c:v>
                </c:pt>
                <c:pt idx="2">
                  <c:v>астрономия</c:v>
                </c:pt>
                <c:pt idx="3">
                  <c:v>немецкий язык</c:v>
                </c:pt>
                <c:pt idx="4">
                  <c:v>французский язык</c:v>
                </c:pt>
              </c:strCache>
            </c:strRef>
          </c:cat>
          <c:val>
            <c:numRef>
              <c:f>Лист4!$E$2:$E$6</c:f>
              <c:numCache>
                <c:formatCode>General</c:formatCode>
                <c:ptCount val="5"/>
                <c:pt idx="0">
                  <c:v>232</c:v>
                </c:pt>
                <c:pt idx="1">
                  <c:v>375</c:v>
                </c:pt>
                <c:pt idx="2">
                  <c:v>149</c:v>
                </c:pt>
                <c:pt idx="3">
                  <c:v>121</c:v>
                </c:pt>
                <c:pt idx="4">
                  <c:v>10</c:v>
                </c:pt>
              </c:numCache>
            </c:numRef>
          </c:val>
        </c:ser>
        <c:dLbls>
          <c:showVal val="1"/>
        </c:dLbls>
        <c:axId val="85989632"/>
        <c:axId val="85995520"/>
      </c:barChart>
      <c:catAx>
        <c:axId val="85989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995520"/>
        <c:crosses val="autoZero"/>
        <c:auto val="1"/>
        <c:lblAlgn val="ctr"/>
        <c:lblOffset val="100"/>
        <c:tickLblSkip val="1"/>
        <c:tickMarkSkip val="1"/>
      </c:catAx>
      <c:valAx>
        <c:axId val="859955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9896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528055508976258"/>
          <c:y val="0.31481595347205615"/>
          <c:w val="7.2036245091148934E-2"/>
          <c:h val="0.2396617089530471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1"/>
          <c:order val="0"/>
          <c:tx>
            <c:strRef>
              <c:f>Лист2!$C$28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Лист2!$A$29:$A$32</c:f>
              <c:strCache>
                <c:ptCount val="4"/>
                <c:pt idx="0">
                  <c:v>физическая культура</c:v>
                </c:pt>
                <c:pt idx="1">
                  <c:v>физика</c:v>
                </c:pt>
                <c:pt idx="2">
                  <c:v>технология</c:v>
                </c:pt>
                <c:pt idx="3">
                  <c:v>МХК</c:v>
                </c:pt>
              </c:strCache>
            </c:strRef>
          </c:cat>
          <c:val>
            <c:numRef>
              <c:f>Лист2!$C$29:$C$32</c:f>
              <c:numCache>
                <c:formatCode>General</c:formatCode>
                <c:ptCount val="4"/>
                <c:pt idx="0">
                  <c:v>1146</c:v>
                </c:pt>
                <c:pt idx="1">
                  <c:v>641</c:v>
                </c:pt>
                <c:pt idx="2">
                  <c:v>1009</c:v>
                </c:pt>
                <c:pt idx="3">
                  <c:v>306</c:v>
                </c:pt>
              </c:numCache>
            </c:numRef>
          </c:val>
        </c:ser>
        <c:ser>
          <c:idx val="2"/>
          <c:order val="1"/>
          <c:tx>
            <c:strRef>
              <c:f>Лист2!$D$28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Лист2!$A$29:$A$32</c:f>
              <c:strCache>
                <c:ptCount val="4"/>
                <c:pt idx="0">
                  <c:v>физическая культура</c:v>
                </c:pt>
                <c:pt idx="1">
                  <c:v>физика</c:v>
                </c:pt>
                <c:pt idx="2">
                  <c:v>технология</c:v>
                </c:pt>
                <c:pt idx="3">
                  <c:v>МХК</c:v>
                </c:pt>
              </c:strCache>
            </c:strRef>
          </c:cat>
          <c:val>
            <c:numRef>
              <c:f>Лист2!$D$29:$D$32</c:f>
              <c:numCache>
                <c:formatCode>General</c:formatCode>
                <c:ptCount val="4"/>
                <c:pt idx="0">
                  <c:v>903</c:v>
                </c:pt>
                <c:pt idx="1">
                  <c:v>670</c:v>
                </c:pt>
                <c:pt idx="2">
                  <c:v>762</c:v>
                </c:pt>
                <c:pt idx="3">
                  <c:v>724</c:v>
                </c:pt>
              </c:numCache>
            </c:numRef>
          </c:val>
        </c:ser>
        <c:ser>
          <c:idx val="3"/>
          <c:order val="2"/>
          <c:tx>
            <c:strRef>
              <c:f>Лист2!$E$28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Лист2!$A$29:$A$32</c:f>
              <c:strCache>
                <c:ptCount val="4"/>
                <c:pt idx="0">
                  <c:v>физическая культура</c:v>
                </c:pt>
                <c:pt idx="1">
                  <c:v>физика</c:v>
                </c:pt>
                <c:pt idx="2">
                  <c:v>технология</c:v>
                </c:pt>
                <c:pt idx="3">
                  <c:v>МХК</c:v>
                </c:pt>
              </c:strCache>
            </c:strRef>
          </c:cat>
          <c:val>
            <c:numRef>
              <c:f>Лист2!$E$29:$E$32</c:f>
              <c:numCache>
                <c:formatCode>General</c:formatCode>
                <c:ptCount val="4"/>
                <c:pt idx="0">
                  <c:v>1221</c:v>
                </c:pt>
                <c:pt idx="1">
                  <c:v>527</c:v>
                </c:pt>
                <c:pt idx="2">
                  <c:v>981</c:v>
                </c:pt>
                <c:pt idx="3">
                  <c:v>326</c:v>
                </c:pt>
              </c:numCache>
            </c:numRef>
          </c:val>
        </c:ser>
        <c:dLbls>
          <c:showVal val="1"/>
        </c:dLbls>
        <c:axId val="86045824"/>
        <c:axId val="86047360"/>
      </c:barChart>
      <c:catAx>
        <c:axId val="86045824"/>
        <c:scaling>
          <c:orientation val="minMax"/>
        </c:scaling>
        <c:axPos val="b"/>
        <c:numFmt formatCode="General" sourceLinked="1"/>
        <c:tickLblPos val="nextTo"/>
        <c:crossAx val="86047360"/>
        <c:crosses val="autoZero"/>
        <c:auto val="1"/>
        <c:lblAlgn val="ctr"/>
        <c:lblOffset val="100"/>
      </c:catAx>
      <c:valAx>
        <c:axId val="86047360"/>
        <c:scaling>
          <c:orientation val="minMax"/>
        </c:scaling>
        <c:axPos val="l"/>
        <c:majorGridlines/>
        <c:numFmt formatCode="General" sourceLinked="1"/>
        <c:tickLblPos val="nextTo"/>
        <c:crossAx val="86045824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956185955578071"/>
          <c:y val="9.6296644591451847E-2"/>
          <c:w val="0.75697284783993701"/>
          <c:h val="0.73703970283457776"/>
        </c:manualLayout>
      </c:layout>
      <c:barChart>
        <c:barDir val="col"/>
        <c:grouping val="clustered"/>
        <c:ser>
          <c:idx val="0"/>
          <c:order val="0"/>
          <c:tx>
            <c:v>2012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2012</c:v>
              </c:pt>
            </c:numLit>
          </c:cat>
          <c:val>
            <c:numRef>
              <c:f>Лист5!$C$28</c:f>
              <c:numCache>
                <c:formatCode>General</c:formatCode>
                <c:ptCount val="1"/>
                <c:pt idx="0">
                  <c:v>3491</c:v>
                </c:pt>
              </c:numCache>
            </c:numRef>
          </c:val>
        </c:ser>
        <c:ser>
          <c:idx val="1"/>
          <c:order val="1"/>
          <c:tx>
            <c:v>2013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2012</c:v>
              </c:pt>
            </c:numLit>
          </c:cat>
          <c:val>
            <c:numRef>
              <c:f>Лист5!$D$28</c:f>
              <c:numCache>
                <c:formatCode>General</c:formatCode>
                <c:ptCount val="1"/>
                <c:pt idx="0">
                  <c:v>3691</c:v>
                </c:pt>
              </c:numCache>
            </c:numRef>
          </c:val>
        </c:ser>
        <c:ser>
          <c:idx val="2"/>
          <c:order val="2"/>
          <c:tx>
            <c:v>2014</c:v>
          </c:tx>
          <c:spPr>
            <a:solidFill>
              <a:schemeClr val="tx2">
                <a:lumMod val="50000"/>
              </a:schemeClr>
            </a:solidFill>
          </c:spPr>
          <c:cat>
            <c:numLit>
              <c:formatCode>General</c:formatCode>
              <c:ptCount val="1"/>
              <c:pt idx="0">
                <c:v>2012</c:v>
              </c:pt>
            </c:numLit>
          </c:cat>
          <c:val>
            <c:numRef>
              <c:f>Лист5!$E$28</c:f>
              <c:numCache>
                <c:formatCode>General</c:formatCode>
                <c:ptCount val="1"/>
                <c:pt idx="0">
                  <c:v>3319</c:v>
                </c:pt>
              </c:numCache>
            </c:numRef>
          </c:val>
        </c:ser>
        <c:dLbls>
          <c:showVal val="1"/>
        </c:dLbls>
        <c:axId val="85911808"/>
        <c:axId val="86056960"/>
      </c:barChart>
      <c:catAx>
        <c:axId val="85911808"/>
        <c:scaling>
          <c:orientation val="minMax"/>
        </c:scaling>
        <c:delete val="1"/>
        <c:axPos val="b"/>
        <c:numFmt formatCode="General" sourceLinked="1"/>
        <c:tickLblPos val="none"/>
        <c:crossAx val="86056960"/>
        <c:crosses val="autoZero"/>
        <c:auto val="1"/>
        <c:lblAlgn val="ctr"/>
        <c:lblOffset val="100"/>
        <c:tickLblSkip val="1"/>
        <c:tickMarkSkip val="1"/>
      </c:catAx>
      <c:valAx>
        <c:axId val="860569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91180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844707930687361"/>
          <c:y val="0.34814940736909616"/>
          <c:w val="9.4852505986553204E-2"/>
          <c:h val="0.2396617089530471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Лист6!$B$2</c:f>
              <c:strCache>
                <c:ptCount val="1"/>
                <c:pt idx="0">
                  <c:v>количество</c:v>
                </c:pt>
              </c:strCache>
            </c:strRef>
          </c:tx>
          <c:cat>
            <c:strRef>
              <c:f>Лист6!$A$3:$A$5</c:f>
              <c:strCache>
                <c:ptCount val="3"/>
                <c:pt idx="0">
                  <c:v>2012 г</c:v>
                </c:pt>
                <c:pt idx="1">
                  <c:v>2013г</c:v>
                </c:pt>
                <c:pt idx="2">
                  <c:v>2014 г</c:v>
                </c:pt>
              </c:strCache>
            </c:strRef>
          </c:cat>
          <c:val>
            <c:numRef>
              <c:f>Лист6!$B$3:$B$5</c:f>
              <c:numCache>
                <c:formatCode>General</c:formatCode>
                <c:ptCount val="3"/>
                <c:pt idx="0">
                  <c:v>316</c:v>
                </c:pt>
                <c:pt idx="1">
                  <c:v>378</c:v>
                </c:pt>
                <c:pt idx="2">
                  <c:v>270</c:v>
                </c:pt>
              </c:numCache>
            </c:numRef>
          </c:val>
        </c:ser>
        <c:dLbls>
          <c:showVal val="1"/>
        </c:dLbls>
        <c:axId val="86068224"/>
        <c:axId val="86070016"/>
      </c:barChart>
      <c:catAx>
        <c:axId val="86068224"/>
        <c:scaling>
          <c:orientation val="minMax"/>
        </c:scaling>
        <c:axPos val="b"/>
        <c:numFmt formatCode="General" sourceLinked="1"/>
        <c:tickLblPos val="nextTo"/>
        <c:crossAx val="86070016"/>
        <c:crosses val="autoZero"/>
        <c:auto val="1"/>
        <c:lblAlgn val="ctr"/>
        <c:lblOffset val="100"/>
      </c:catAx>
      <c:valAx>
        <c:axId val="86070016"/>
        <c:scaling>
          <c:orientation val="minMax"/>
        </c:scaling>
        <c:axPos val="l"/>
        <c:majorGridlines/>
        <c:numFmt formatCode="General" sourceLinked="1"/>
        <c:tickLblPos val="nextTo"/>
        <c:crossAx val="86068224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6E2FD2-2A27-45EC-AA16-D8231BDD6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38F2-3153-4784-B5C1-99ACA4474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67888-0426-4DEE-B7E1-08B3B1251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C2433-3D57-4826-BE13-AE4444B4F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75BD-91CB-48E2-A0B0-8F099039E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A0384-5521-44F7-9760-D5DA64864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1E74C-A446-426F-B79F-C5CC8F85B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5E4DC-8157-45AC-BD0F-793904A22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08ABA-DBC9-4919-A5F5-95C9DAC7D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8D50-A7C8-4A49-9EC7-6F34AED8D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4F679-0A39-49EA-BAAF-2D0B3C26B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67728-09C8-49FD-B624-F2A3B2234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31016-AA55-448C-B5B2-104A54A80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9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9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9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597BDF-588A-42A5-8705-FB5277F69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716338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Всероссийская олимпиада школьников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2014-2015 учебный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Распределение участников школьного этапа ВОШ по предметам</a:t>
            </a: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Количество участников Школьного этапа ВОШ</a:t>
            </a:r>
          </a:p>
        </p:txBody>
      </p:sp>
      <p:graphicFrame>
        <p:nvGraphicFramePr>
          <p:cNvPr id="13" name="Chart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Проблемы школьного этапа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050"/>
            <a:ext cx="82296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Недостаточная подготовка учащихся к выполнению заданий повышенного уровня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Низкие результаты по тем предметам, которые не изучаются (астрономия, право, экономика)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Мало учащихся, поэтому одни и те же становятся участниками олимпиады (Беляки, БСОШ №  4)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Временной интервал проведения не достаточен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Задания по информатике - программирование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Недостаточная материальная база для проведения ОБЖ и физической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Низкая культура оформления работ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Не понимание смысла вопросов учащимися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Не умение учащихся  применять знания на практике</a:t>
            </a:r>
          </a:p>
          <a:p>
            <a:r>
              <a:rPr lang="ru-RU" sz="2000" dirty="0" smtClean="0"/>
              <a:t>Не умение устанавливать причинно-следственные связи</a:t>
            </a:r>
          </a:p>
          <a:p>
            <a:r>
              <a:rPr lang="ru-RU" sz="2000" dirty="0" smtClean="0"/>
              <a:t>Нет понимания социально-экономических явлений</a:t>
            </a:r>
          </a:p>
          <a:p>
            <a:r>
              <a:rPr lang="ru-RU" sz="2000" dirty="0" smtClean="0"/>
              <a:t>Недостаточная теоретическая подготовка</a:t>
            </a:r>
          </a:p>
          <a:p>
            <a:r>
              <a:rPr lang="ru-RU" sz="2000" dirty="0" smtClean="0"/>
              <a:t>Учителя не проявляют активность в проведении олимпиады (Такучет)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2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2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Проблемы школьного этапа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Низкий уровень кругозора учащихся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Некоторые ключи по русскому языку не соответствуют вопросам (5,8 класс) (Говорково)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НЕ соответствие базовому уровню изучения физики, экономики, математики, географии и английскому языку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По математике  - высокий уровень сложности заданий, отсутствовали критерии оценивания; ошибка в задании (7 </a:t>
            </a:r>
            <a:r>
              <a:rPr lang="ru-RU" sz="1600" dirty="0" err="1" smtClean="0"/>
              <a:t>кл</a:t>
            </a:r>
            <a:r>
              <a:rPr lang="ru-RU" sz="1600" dirty="0" smtClean="0"/>
              <a:t>, № 3)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Трудности при выполнении олимпиады по русскому языку 6 класс (раздел «Орфоэпия», употребление «Ь», лексическое значение слов, выражений, фразеологизмов)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Информатика – низкая скорость Интернета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По истории в 5 и 7 классе  не везде есть критерии оценивания заданий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Физическая культура не указаны критерии оценивания практической части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Экология  - очень объемные задания, тестовые и одинаковые для 5-11 классов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ОБЖ  -слишком объемный материал (Осиновый)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Технология – Ошибка в ключах (8кл,  № 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По литературе не было </a:t>
            </a:r>
            <a:r>
              <a:rPr lang="ru-RU" sz="1600" dirty="0" err="1" smtClean="0"/>
              <a:t>разбаловки</a:t>
            </a:r>
            <a:r>
              <a:rPr lang="ru-RU" sz="1600" dirty="0" smtClean="0"/>
              <a:t> анализа стихотворения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dirty="0" smtClean="0"/>
              <a:t>География, ОБЖ, биология – тестовый характер заданий, что не способствует развитию  логического мышления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школьного этапа </a:t>
            </a:r>
            <a:r>
              <a:rPr lang="ru-RU" sz="2000" dirty="0" smtClean="0"/>
              <a:t>(Чуноярская СОШ № 13)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5517232"/>
          </a:xfrm>
        </p:spPr>
        <p:txBody>
          <a:bodyPr/>
          <a:lstStyle/>
          <a:p>
            <a:r>
              <a:rPr lang="ru-RU" sz="1800" dirty="0" smtClean="0"/>
              <a:t>История – не указано время выполнения заданий, не указан максимальный балл, неаккуратное оформление заданий</a:t>
            </a:r>
          </a:p>
          <a:p>
            <a:r>
              <a:rPr lang="ru-RU" sz="1800" dirty="0" smtClean="0"/>
              <a:t>Математика- оформление работы некорректное, требует много времени на распечатку, не отформатировано, нет возможности работать с текстом(увеличить шрифт)</a:t>
            </a:r>
          </a:p>
          <a:p>
            <a:r>
              <a:rPr lang="ru-RU" sz="1800" dirty="0" smtClean="0"/>
              <a:t>Английский язык – не указано время проведения, не указан максимальный  балл</a:t>
            </a:r>
          </a:p>
          <a:p>
            <a:r>
              <a:rPr lang="ru-RU" sz="1800" dirty="0" smtClean="0"/>
              <a:t>Русский язык – в заданиях с фразеологизмами не указаны  другие возможные варианты</a:t>
            </a:r>
          </a:p>
          <a:p>
            <a:r>
              <a:rPr lang="ru-RU" sz="1800" dirty="0" smtClean="0"/>
              <a:t>ОБЖ – не указано время выполнения</a:t>
            </a:r>
          </a:p>
          <a:p>
            <a:r>
              <a:rPr lang="ru-RU" sz="1800" dirty="0" smtClean="0"/>
              <a:t>Физическая культура – количество заданий в тестовой части не соответствует методическим рекомендациям, не полностью указаны критерии оценивания практической части </a:t>
            </a:r>
          </a:p>
          <a:p>
            <a:r>
              <a:rPr lang="ru-RU" sz="1800" dirty="0" smtClean="0"/>
              <a:t>Обществознание, право  – в вариантах для распечатки были выделены правильные ответы</a:t>
            </a:r>
          </a:p>
          <a:p>
            <a:r>
              <a:rPr lang="ru-RU" sz="1800" dirty="0" smtClean="0"/>
              <a:t>Экономика – не удобный формат для распечатки</a:t>
            </a:r>
          </a:p>
          <a:p>
            <a:r>
              <a:rPr lang="ru-RU" sz="1800" dirty="0" smtClean="0"/>
              <a:t>География – не указано время выполнения заданий</a:t>
            </a:r>
          </a:p>
          <a:p>
            <a:endParaRPr lang="ru-RU" sz="18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Положительные моменты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Хорошо подготовлены задания по биологии, русскому языку (Осиновый)</a:t>
            </a:r>
          </a:p>
          <a:p>
            <a:r>
              <a:rPr lang="ru-RU" dirty="0" smtClean="0"/>
              <a:t>Интересные задания по географии, физической культуре, истории, английскому (Осиновый)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Предложения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!!! Наряду с заданиями репродуктивного характера, включать задания проблемного и познавательного плана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Четко прописывать критерии оценивания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Указывать время выполнения заданий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Задания к школьному этапу приготовить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/>
              <a:t>    к 1 июля 2015 года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Качество предоставленных отчетов: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Анализ отсутствует: </a:t>
            </a:r>
            <a:br>
              <a:rPr lang="ru-RU" sz="2400" b="1" dirty="0" smtClean="0"/>
            </a:br>
            <a:endParaRPr lang="ru-RU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Ангарская СОШ №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Кежекская ООШ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Нижнетерянская СОШ № 28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Шиверская СОШ № 12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Качество предоставленных отчетов: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41425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chemeClr val="accent1"/>
                </a:solidFill>
              </a:rPr>
              <a:t>Нарушение приказа МОиН перечень предметов: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u="sng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Ангарская СОШ № 5 (18 предметов)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Белякинская СОШ № 15 (12 предметов)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Богучанская СОШ № 3 (15 предметов)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Кежекская ООШ (18 предметов)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Нижнетерянская СОШ № 28 (17 предметов)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ru-RU" sz="2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Качество предоставленных отчетов: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Изменение таблиц!!!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Изменение наименований комиссии, управления образования (управление образования администрации Богучанского района Красноярского края)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Отсутствует сравнение за три года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Нет выводов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Повторы прошлого года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Нет подписи  исполнителей отчетов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Отсутствуют исходящие данные приказов и положений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Устаревший приказ МОиН Красноярского края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Перегрузка таблицами – протоколами школьного этапа (Хребтовый)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Основная цель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Выявление и развитие у обучающихся творческих способностей и интереса </a:t>
            </a:r>
            <a:r>
              <a:rPr lang="ru-RU" smtClean="0"/>
              <a:t>к учебно-исследовательской </a:t>
            </a:r>
            <a:r>
              <a:rPr lang="ru-RU" dirty="0" smtClean="0"/>
              <a:t>деятельности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Пропаганда научных знаний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Отбор обучающихся, проявивших  выдающиеся способности  для участия в региональном этапе олимпиады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отчеты!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Богучанская СОШ № 4, Осиновская СОШ № 4 – четко и конкретно прописаны затруднения учащихся по каждому предмету</a:t>
            </a:r>
          </a:p>
          <a:p>
            <a:r>
              <a:rPr lang="ru-RU" dirty="0" smtClean="0"/>
              <a:t>Хребтовская СОШ № 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/>
              <a:t>Муниципальный этап</a:t>
            </a:r>
          </a:p>
          <a:p>
            <a:pPr algn="ctr">
              <a:buNone/>
            </a:pPr>
            <a:r>
              <a:rPr lang="ru-RU" sz="5400" dirty="0" smtClean="0"/>
              <a:t> ВсОШ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проведения: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ru-RU" sz="2400" b="1" dirty="0" smtClean="0"/>
              <a:t>29.11.2014 года</a:t>
            </a:r>
            <a:r>
              <a:rPr lang="ru-RU" sz="2400" dirty="0" smtClean="0"/>
              <a:t>: английский язык, ОБЖ, география , физика,  МХК, обществознание, математика, русский язык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06.12.2014 года</a:t>
            </a:r>
            <a:r>
              <a:rPr lang="ru-RU" sz="2400" dirty="0" smtClean="0"/>
              <a:t>:  химия, экономика, немецкий язык , история, экология, литература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dirty="0" smtClean="0"/>
              <a:t>13.12.2014 года</a:t>
            </a:r>
            <a:r>
              <a:rPr lang="ru-RU" sz="2400" dirty="0" smtClean="0"/>
              <a:t>:  биология, право, астрономия, физическая культура, технология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r>
              <a:rPr lang="ru-RU" sz="2000" dirty="0" smtClean="0"/>
              <a:t>10.12.2-14 года: информатика (9-11 класс) пробный тур Интернет-олимпиады</a:t>
            </a:r>
          </a:p>
          <a:p>
            <a:r>
              <a:rPr lang="ru-RU" sz="2000" dirty="0" smtClean="0"/>
              <a:t>12.12.2014 г: информатика (9-11 класс) основной тур Интернет-олимпиады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Муниципальный этап</a:t>
            </a:r>
            <a:br>
              <a:rPr lang="ru-RU" dirty="0" smtClean="0"/>
            </a:br>
            <a:r>
              <a:rPr lang="ru-RU" dirty="0" smtClean="0"/>
              <a:t>количество участников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91264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Муниципальный этап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Муниципальный этап</a:t>
            </a:r>
          </a:p>
        </p:txBody>
      </p:sp>
      <p:graphicFrame>
        <p:nvGraphicFramePr>
          <p:cNvPr id="5" name="Chart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Муниципальный этап</a:t>
            </a:r>
          </a:p>
        </p:txBody>
      </p:sp>
      <p:graphicFrame>
        <p:nvGraphicFramePr>
          <p:cNvPr id="5" name="Chart 6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4352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Муниципальный этап</a:t>
            </a:r>
          </a:p>
        </p:txBody>
      </p:sp>
      <p:graphicFrame>
        <p:nvGraphicFramePr>
          <p:cNvPr id="7" name="Chart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Результаты муниципального этапа ВОШ</a:t>
            </a:r>
          </a:p>
        </p:txBody>
      </p:sp>
      <p:graphicFrame>
        <p:nvGraphicFramePr>
          <p:cNvPr id="5" name="Chart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Участие школ в муниципальном этапе ВсОШ за два года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89248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Школьный этап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Сроки  проведения 01.09.-15.10.2014 года</a:t>
            </a:r>
          </a:p>
          <a:p>
            <a:pPr eaLnBrk="1" hangingPunct="1">
              <a:defRPr/>
            </a:pPr>
            <a:r>
              <a:rPr lang="ru-RU" sz="2800" dirty="0" smtClean="0"/>
              <a:t>Предметы: русский язык, литература, английский язык, немецкий язык, математика, история, обществознание, право, физика, химия, биология, информатика, физическая культура, основы безопасности жизнедеятельности, география, экология, технология, МХК, экономика, астрономия, французский язык</a:t>
            </a:r>
          </a:p>
          <a:p>
            <a:pPr eaLnBrk="1" hangingPunct="1">
              <a:defRPr/>
            </a:pPr>
            <a:r>
              <a:rPr lang="ru-RU" sz="2400" dirty="0" smtClean="0"/>
              <a:t>Количество участников – 3 319 человек (63%) (2013г-70%)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участвовали: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Говорковская СОШ № 17</a:t>
            </a:r>
          </a:p>
          <a:p>
            <a:r>
              <a:rPr lang="ru-RU" dirty="0" smtClean="0"/>
              <a:t>Кежекская ООШ № 19</a:t>
            </a:r>
          </a:p>
          <a:p>
            <a:r>
              <a:rPr lang="ru-RU" dirty="0" smtClean="0"/>
              <a:t>Нижнетерянская СОШ № 28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Количество победителей муниципального этапа  ВсОШ в сравнении за два года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Количество призеров муниципального этапа ВсОШ в сравнении за два года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sz="3200" dirty="0" smtClean="0"/>
              <a:t>% соотношение участников к количеству учащихся ОУ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91440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42"/>
          <p:cNvSpPr>
            <a:spLocks noChangeArrowheads="1"/>
          </p:cNvSpPr>
          <p:nvPr/>
        </p:nvSpPr>
        <p:spPr bwMode="auto">
          <a:xfrm>
            <a:off x="0" y="575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72" name="Rectangle 544"/>
          <p:cNvSpPr>
            <a:spLocks noChangeArrowheads="1"/>
          </p:cNvSpPr>
          <p:nvPr/>
        </p:nvSpPr>
        <p:spPr bwMode="auto">
          <a:xfrm>
            <a:off x="323850" y="436563"/>
            <a:ext cx="8569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u="sng" dirty="0">
                <a:latin typeface="Arial" charset="0"/>
                <a:cs typeface="Times New Roman" pitchFamily="18" charset="0"/>
              </a:rPr>
              <a:t>Участие учащихся Богучанского района</a:t>
            </a:r>
            <a:endParaRPr lang="ru-RU" sz="2000" u="sng" dirty="0">
              <a:latin typeface="Arial" charset="0"/>
            </a:endParaRPr>
          </a:p>
          <a:p>
            <a:pPr algn="ctr" eaLnBrk="0" hangingPunct="0"/>
            <a:r>
              <a:rPr lang="ru-RU" sz="2000" b="1" u="sng" dirty="0">
                <a:latin typeface="Arial" charset="0"/>
                <a:cs typeface="Times New Roman" pitchFamily="18" charset="0"/>
              </a:rPr>
              <a:t> в региональном этапе </a:t>
            </a:r>
            <a:r>
              <a:rPr lang="ru-RU" sz="2000" b="1" u="sng" dirty="0" smtClean="0">
                <a:latin typeface="Arial" charset="0"/>
                <a:cs typeface="Times New Roman" pitchFamily="18" charset="0"/>
              </a:rPr>
              <a:t>ВсОШ</a:t>
            </a:r>
            <a:endParaRPr lang="ru-RU" sz="2000" u="sng" dirty="0">
              <a:latin typeface="Arial" charset="0"/>
            </a:endParaRPr>
          </a:p>
          <a:p>
            <a:pPr algn="ctr" eaLnBrk="0" hangingPunct="0"/>
            <a:endParaRPr lang="ru-RU" sz="2000" u="sng" dirty="0">
              <a:latin typeface="Arial" charset="0"/>
            </a:endParaRPr>
          </a:p>
        </p:txBody>
      </p:sp>
      <p:sp>
        <p:nvSpPr>
          <p:cNvPr id="7173" name="Rectangle 1083"/>
          <p:cNvSpPr>
            <a:spLocks noChangeArrowheads="1"/>
          </p:cNvSpPr>
          <p:nvPr/>
        </p:nvSpPr>
        <p:spPr bwMode="auto">
          <a:xfrm>
            <a:off x="0" y="6254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74" name="Rectangle 2050"/>
          <p:cNvSpPr>
            <a:spLocks noChangeArrowheads="1"/>
          </p:cNvSpPr>
          <p:nvPr/>
        </p:nvSpPr>
        <p:spPr bwMode="auto">
          <a:xfrm>
            <a:off x="-122238" y="90217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0" name="Chart 11"/>
          <p:cNvGraphicFramePr>
            <a:graphicFrameLocks/>
          </p:cNvGraphicFramePr>
          <p:nvPr/>
        </p:nvGraphicFramePr>
        <p:xfrm>
          <a:off x="179512" y="1556792"/>
          <a:ext cx="8964487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Итоги регионального этапа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80725"/>
          <a:ext cx="8496944" cy="5877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</a:tblGrid>
              <a:tr h="132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ФИО участника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набранных баллов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Максимальное количество набранных баллов на предмете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Место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Посысоев М.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БСОШ № 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51,5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Призер (6)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Скрябина 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БСОШ №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</a:tr>
              <a:tr h="794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Цуркина 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Красногорьевская СОШ №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</a:tr>
              <a:tr h="5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Ковальчук 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Пинчугская СОШ № 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</a:tr>
              <a:tr h="5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Чувашова 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Пинчугская СОШ № 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</a:tr>
              <a:tr h="5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Логинова А.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Пинчугская СОШ № 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Призер (5)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Посысоев 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БСОШ №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</a:tr>
              <a:tr h="5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Журавлева 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БСОШ №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66,61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ru-RU" sz="4000" dirty="0" smtClean="0"/>
              <a:t>Анализ олимпиадных работ учащихся по предметам: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112568"/>
          </a:xfrm>
        </p:spPr>
        <p:txBody>
          <a:bodyPr/>
          <a:lstStyle/>
          <a:p>
            <a:r>
              <a:rPr lang="ru-RU" sz="2000" dirty="0" smtClean="0"/>
              <a:t>Математика (Безруких Нина Васильевна)</a:t>
            </a:r>
          </a:p>
          <a:p>
            <a:r>
              <a:rPr lang="ru-RU" sz="2000" dirty="0" smtClean="0"/>
              <a:t>Физика (Лемешко Татьяна  Сергеевна)</a:t>
            </a:r>
          </a:p>
          <a:p>
            <a:r>
              <a:rPr lang="ru-RU" sz="2000" dirty="0" smtClean="0"/>
              <a:t>Биология (Брюханова Галина Ивановна)</a:t>
            </a:r>
          </a:p>
          <a:p>
            <a:r>
              <a:rPr lang="ru-RU" sz="2000" dirty="0" smtClean="0"/>
              <a:t>Литература, МХК (</a:t>
            </a:r>
            <a:r>
              <a:rPr lang="ru-RU" sz="2000" dirty="0" err="1" smtClean="0"/>
              <a:t>Пасютина</a:t>
            </a:r>
            <a:r>
              <a:rPr lang="ru-RU" sz="2000" dirty="0" smtClean="0"/>
              <a:t> Алена Васильевна)</a:t>
            </a:r>
          </a:p>
          <a:p>
            <a:r>
              <a:rPr lang="ru-RU" sz="2000" dirty="0" smtClean="0"/>
              <a:t>Русский язык (</a:t>
            </a:r>
            <a:r>
              <a:rPr lang="ru-RU" sz="2000" dirty="0" err="1" smtClean="0"/>
              <a:t>Чаусенко</a:t>
            </a:r>
            <a:r>
              <a:rPr lang="ru-RU" sz="2000" dirty="0" smtClean="0"/>
              <a:t> Татьяна Викторовна)</a:t>
            </a:r>
          </a:p>
          <a:p>
            <a:r>
              <a:rPr lang="ru-RU" sz="2000" dirty="0" smtClean="0"/>
              <a:t>Информатика, экономика (Гвоздева Наталия Александровна)</a:t>
            </a:r>
          </a:p>
          <a:p>
            <a:r>
              <a:rPr lang="ru-RU" sz="2000" dirty="0" smtClean="0"/>
              <a:t>Английский язык (Кудрявцева Лариса Сергеевна)</a:t>
            </a:r>
          </a:p>
          <a:p>
            <a:r>
              <a:rPr lang="ru-RU" sz="2000" dirty="0" smtClean="0"/>
              <a:t>История, обществознание, право (Лукина Людмила Владимировна, Архипова Любовь Романовна)</a:t>
            </a:r>
          </a:p>
          <a:p>
            <a:r>
              <a:rPr lang="ru-RU" sz="2000" dirty="0" smtClean="0"/>
              <a:t>Химия (Бурякова Галина Алексеевна)</a:t>
            </a:r>
          </a:p>
          <a:p>
            <a:r>
              <a:rPr lang="ru-RU" sz="2000" dirty="0" smtClean="0"/>
              <a:t>Физическая культура (Макарова Оксана Михайловна)</a:t>
            </a:r>
          </a:p>
          <a:p>
            <a:r>
              <a:rPr lang="ru-RU" sz="2000" dirty="0" smtClean="0"/>
              <a:t>География (Смолина Любовь Михайловна)</a:t>
            </a:r>
          </a:p>
          <a:p>
            <a:r>
              <a:rPr lang="ru-RU" sz="2000" dirty="0" smtClean="0"/>
              <a:t>Технология  мальчики (Ханыгин Николай Сергеевич)</a:t>
            </a:r>
          </a:p>
          <a:p>
            <a:r>
              <a:rPr lang="ru-RU" sz="2000" dirty="0" smtClean="0"/>
              <a:t>Технология девочки (Андреянова Юлия Николаевна)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Решение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1800" dirty="0" smtClean="0"/>
              <a:t>Активизировать подготовку учащихся – кандидатов на муниципальный этап ВсОШ через закрепление за каждым педагогом и решение олимпиадных заданий разных лет</a:t>
            </a:r>
          </a:p>
          <a:p>
            <a:r>
              <a:rPr lang="ru-RU" sz="1800" dirty="0" smtClean="0"/>
              <a:t>Провести интенсивную школу для подготовки участников муниципального этапа ВсОШ</a:t>
            </a:r>
          </a:p>
          <a:p>
            <a:r>
              <a:rPr lang="ru-RU" sz="1800" dirty="0" smtClean="0"/>
              <a:t>Систематизировать работу  с </a:t>
            </a:r>
            <a:r>
              <a:rPr lang="ru-RU" sz="1800" smtClean="0"/>
              <a:t>одаренными учащимися</a:t>
            </a:r>
            <a:endParaRPr lang="ru-RU" sz="1800" dirty="0" smtClean="0"/>
          </a:p>
          <a:p>
            <a:r>
              <a:rPr lang="ru-RU" sz="1800" dirty="0" smtClean="0"/>
              <a:t>Контролировать проведение школьного этапа ВсОШ (не допускать  выдачи олимпиадных заданий на дом, использование сотовых телефонов, Интернета и др. запрещенных материалов)</a:t>
            </a:r>
          </a:p>
          <a:p>
            <a:r>
              <a:rPr lang="ru-RU" sz="1800" dirty="0" smtClean="0"/>
              <a:t>Использовать курсы повышения квалификации по работе с одаренными детьми</a:t>
            </a:r>
          </a:p>
          <a:p>
            <a:r>
              <a:rPr lang="ru-RU" sz="1800" dirty="0" smtClean="0"/>
              <a:t>Использовать олимпиадные задания  прошлых лет на уроках и как домашние задания</a:t>
            </a:r>
          </a:p>
          <a:p>
            <a:r>
              <a:rPr lang="ru-RU" sz="1800" dirty="0" smtClean="0"/>
              <a:t>Использовать дистанционные олимпиады как средство подготовки к ВсОШ</a:t>
            </a:r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54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b="1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Сравнительное количество участников школьного этапа ВсОШ 5-11 класс за два года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% участия учащихся в школьном этапе ВсОШ 2014 г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52536" y="1600200"/>
          <a:ext cx="893933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Распределение участников школьного этапа ВОШ по предметам</a:t>
            </a:r>
          </a:p>
        </p:txBody>
      </p:sp>
      <p:graphicFrame>
        <p:nvGraphicFramePr>
          <p:cNvPr id="7" name="Chart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Распределение участников школьного этапа ВОШ по предметам</a:t>
            </a:r>
          </a:p>
        </p:txBody>
      </p:sp>
      <p:graphicFrame>
        <p:nvGraphicFramePr>
          <p:cNvPr id="7" name="Chart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Распределение участников школьного этапа ВОШ по предметам</a:t>
            </a: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Распределение участников школьного этапа ВОШ по предметам</a:t>
            </a: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  <a:fontScheme name="Равновесие">
    <a:majorFont>
      <a:latin typeface="Arial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  <a:fontScheme name="Равновесие">
    <a:majorFont>
      <a:latin typeface="Arial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  <a:fontScheme name="Равновесие">
    <a:majorFont>
      <a:latin typeface="Arial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  <a:fontScheme name="Равновесие">
    <a:majorFont>
      <a:latin typeface="Arial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  <a:fontScheme name="Равновесие">
    <a:majorFont>
      <a:latin typeface="Arial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  <a:fontScheme name="Равновесие">
    <a:majorFont>
      <a:latin typeface="Arial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4072</TotalTime>
  <Words>1174</Words>
  <Application>Microsoft Office PowerPoint</Application>
  <PresentationFormat>Экран (4:3)</PresentationFormat>
  <Paragraphs>233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Равновесие</vt:lpstr>
      <vt:lpstr>      Всероссийская олимпиада школьников   2014-2015 учебный год</vt:lpstr>
      <vt:lpstr>Основная цель</vt:lpstr>
      <vt:lpstr>Школьный этап</vt:lpstr>
      <vt:lpstr>Сравнительное количество участников школьного этапа ВсОШ 5-11 класс за два года</vt:lpstr>
      <vt:lpstr>% участия учащихся в школьном этапе ВсОШ 2014 г</vt:lpstr>
      <vt:lpstr>Распределение участников школьного этапа ВОШ по предметам</vt:lpstr>
      <vt:lpstr>Распределение участников школьного этапа ВОШ по предметам</vt:lpstr>
      <vt:lpstr>Распределение участников школьного этапа ВОШ по предметам</vt:lpstr>
      <vt:lpstr>Распределение участников школьного этапа ВОШ по предметам</vt:lpstr>
      <vt:lpstr>Распределение участников школьного этапа ВОШ по предметам</vt:lpstr>
      <vt:lpstr>Количество участников Школьного этапа ВОШ</vt:lpstr>
      <vt:lpstr>Проблемы школьного этапа</vt:lpstr>
      <vt:lpstr>Проблемы школьного этапа</vt:lpstr>
      <vt:lpstr>Проблемы школьного этапа (Чуноярская СОШ № 13)</vt:lpstr>
      <vt:lpstr>Положительные моменты</vt:lpstr>
      <vt:lpstr>Предложения</vt:lpstr>
      <vt:lpstr>Качество предоставленных отчетов:</vt:lpstr>
      <vt:lpstr>Качество предоставленных отчетов:</vt:lpstr>
      <vt:lpstr>Качество предоставленных отчетов:</vt:lpstr>
      <vt:lpstr>Спасибо за отчеты!</vt:lpstr>
      <vt:lpstr>Слайд 21</vt:lpstr>
      <vt:lpstr>Сроки проведения: </vt:lpstr>
      <vt:lpstr>Муниципальный этап количество участников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Результаты муниципального этапа ВОШ</vt:lpstr>
      <vt:lpstr>Участие школ в муниципальном этапе ВсОШ за два года</vt:lpstr>
      <vt:lpstr>НЕ участвовали:</vt:lpstr>
      <vt:lpstr>Количество победителей муниципального этапа  ВсОШ в сравнении за два года</vt:lpstr>
      <vt:lpstr>Количество призеров муниципального этапа ВсОШ в сравнении за два года</vt:lpstr>
      <vt:lpstr>% соотношение участников к количеству учащихся ОУ</vt:lpstr>
      <vt:lpstr>Слайд 34</vt:lpstr>
      <vt:lpstr>Слайд 35</vt:lpstr>
      <vt:lpstr>Итоги регионального этапа</vt:lpstr>
      <vt:lpstr>Анализ олимпиадных работ учащихся по предметам: </vt:lpstr>
      <vt:lpstr>Решение</vt:lpstr>
      <vt:lpstr>Слайд 39</vt:lpstr>
    </vt:vector>
  </TitlesOfParts>
  <Company>Богучанское РУО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Userruo</dc:creator>
  <cp:lastModifiedBy>Userruo</cp:lastModifiedBy>
  <cp:revision>694</cp:revision>
  <dcterms:created xsi:type="dcterms:W3CDTF">2010-12-22T02:05:51Z</dcterms:created>
  <dcterms:modified xsi:type="dcterms:W3CDTF">2015-03-19T05:32:41Z</dcterms:modified>
</cp:coreProperties>
</file>